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2.jpg" ContentType="image/jpg"/>
  <Override PartName="/ppt/media/image23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1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319" r:id="rId9"/>
    <p:sldId id="278" r:id="rId10"/>
    <p:sldId id="320" r:id="rId11"/>
    <p:sldId id="321" r:id="rId12"/>
    <p:sldId id="281" r:id="rId13"/>
    <p:sldId id="282" r:id="rId14"/>
    <p:sldId id="283" r:id="rId15"/>
    <p:sldId id="284" r:id="rId16"/>
    <p:sldId id="285" r:id="rId17"/>
    <p:sldId id="286" r:id="rId18"/>
    <p:sldId id="322" r:id="rId19"/>
    <p:sldId id="288" r:id="rId20"/>
    <p:sldId id="289" r:id="rId21"/>
    <p:sldId id="290" r:id="rId22"/>
    <p:sldId id="291" r:id="rId23"/>
    <p:sldId id="292" r:id="rId24"/>
    <p:sldId id="323" r:id="rId25"/>
    <p:sldId id="294" r:id="rId26"/>
    <p:sldId id="295" r:id="rId27"/>
    <p:sldId id="296" r:id="rId28"/>
    <p:sldId id="297" r:id="rId29"/>
    <p:sldId id="298" r:id="rId30"/>
    <p:sldId id="299" r:id="rId31"/>
    <p:sldId id="324" r:id="rId32"/>
    <p:sldId id="325" r:id="rId33"/>
    <p:sldId id="326" r:id="rId34"/>
    <p:sldId id="303" r:id="rId35"/>
    <p:sldId id="304" r:id="rId36"/>
    <p:sldId id="327" r:id="rId37"/>
    <p:sldId id="328" r:id="rId38"/>
    <p:sldId id="329" r:id="rId39"/>
    <p:sldId id="330" r:id="rId40"/>
    <p:sldId id="309" r:id="rId41"/>
    <p:sldId id="331" r:id="rId42"/>
    <p:sldId id="332" r:id="rId43"/>
    <p:sldId id="312" r:id="rId44"/>
    <p:sldId id="333" r:id="rId45"/>
    <p:sldId id="335" r:id="rId46"/>
    <p:sldId id="334" r:id="rId47"/>
    <p:sldId id="316" r:id="rId48"/>
    <p:sldId id="317" r:id="rId49"/>
    <p:sldId id="3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5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D358A-821A-457A-9139-FD288858DBF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FA139-5398-4A9F-861C-56D3D10863EE}">
      <dgm:prSet/>
      <dgm:spPr/>
      <dgm:t>
        <a:bodyPr/>
        <a:lstStyle/>
        <a:p>
          <a:r>
            <a:rPr lang="en-US" b="1" dirty="0"/>
            <a:t>Problem description:</a:t>
          </a:r>
          <a:endParaRPr lang="en-US" dirty="0"/>
        </a:p>
      </dgm:t>
    </dgm:pt>
    <dgm:pt modelId="{1C2A1DD7-4D04-429A-93C1-3A827A0EEA54}" type="parTrans" cxnId="{11CC61D5-4A74-49F7-A3C3-7DC782076A63}">
      <dgm:prSet/>
      <dgm:spPr/>
      <dgm:t>
        <a:bodyPr/>
        <a:lstStyle/>
        <a:p>
          <a:endParaRPr lang="en-US"/>
        </a:p>
      </dgm:t>
    </dgm:pt>
    <dgm:pt modelId="{90FEFC8E-DDB6-4036-8EE7-3F6FC1F62D7F}" type="sibTrans" cxnId="{11CC61D5-4A74-49F7-A3C3-7DC782076A63}">
      <dgm:prSet/>
      <dgm:spPr/>
      <dgm:t>
        <a:bodyPr/>
        <a:lstStyle/>
        <a:p>
          <a:endParaRPr lang="en-US"/>
        </a:p>
      </dgm:t>
    </dgm:pt>
    <dgm:pt modelId="{71A44DCA-BFAF-4DD0-8047-EAE67A37D09E}">
      <dgm:prSet custT="1"/>
      <dgm:spPr/>
      <dgm:t>
        <a:bodyPr/>
        <a:lstStyle/>
        <a:p>
          <a:r>
            <a:rPr lang="en-US" sz="2800" dirty="0"/>
            <a:t>Given: A set of labelled training images</a:t>
          </a:r>
        </a:p>
      </dgm:t>
    </dgm:pt>
    <dgm:pt modelId="{CAD97158-5ABE-4B8E-A347-D129CC02B80D}" type="parTrans" cxnId="{FC10870D-EF95-4479-8596-281450CDDB9B}">
      <dgm:prSet/>
      <dgm:spPr/>
      <dgm:t>
        <a:bodyPr/>
        <a:lstStyle/>
        <a:p>
          <a:endParaRPr lang="en-US"/>
        </a:p>
      </dgm:t>
    </dgm:pt>
    <dgm:pt modelId="{D814FBBE-7836-42B3-A223-D8FC575ACE47}" type="sibTrans" cxnId="{FC10870D-EF95-4479-8596-281450CDDB9B}">
      <dgm:prSet/>
      <dgm:spPr/>
      <dgm:t>
        <a:bodyPr/>
        <a:lstStyle/>
        <a:p>
          <a:endParaRPr lang="en-US"/>
        </a:p>
      </dgm:t>
    </dgm:pt>
    <dgm:pt modelId="{50DEE46C-3BE2-4F3B-BBC2-BDC9D506397E}">
      <dgm:prSet/>
      <dgm:spPr/>
      <dgm:t>
        <a:bodyPr/>
        <a:lstStyle/>
        <a:p>
          <a:r>
            <a:rPr lang="en-US" dirty="0"/>
            <a:t>Task:	Categorize a new image by predicting label probabilities.</a:t>
          </a:r>
        </a:p>
      </dgm:t>
    </dgm:pt>
    <dgm:pt modelId="{B457E6EA-7A93-43AA-85A4-9C07734BD57E}" type="parTrans" cxnId="{1326B884-00F3-465D-9D3B-F803B3B78907}">
      <dgm:prSet/>
      <dgm:spPr/>
      <dgm:t>
        <a:bodyPr/>
        <a:lstStyle/>
        <a:p>
          <a:endParaRPr lang="en-US"/>
        </a:p>
      </dgm:t>
    </dgm:pt>
    <dgm:pt modelId="{67872F47-2146-4481-B707-FFC066575932}" type="sibTrans" cxnId="{1326B884-00F3-465D-9D3B-F803B3B78907}">
      <dgm:prSet/>
      <dgm:spPr/>
      <dgm:t>
        <a:bodyPr/>
        <a:lstStyle/>
        <a:p>
          <a:endParaRPr lang="en-US"/>
        </a:p>
      </dgm:t>
    </dgm:pt>
    <dgm:pt modelId="{1DBAD742-164B-48A7-ADD1-BD05448EA935}">
      <dgm:prSet/>
      <dgm:spPr/>
      <dgm:t>
        <a:bodyPr/>
        <a:lstStyle/>
        <a:p>
          <a:r>
            <a:rPr lang="en-US" b="1"/>
            <a:t>Three key issues:</a:t>
          </a:r>
          <a:endParaRPr lang="en-US"/>
        </a:p>
      </dgm:t>
    </dgm:pt>
    <dgm:pt modelId="{834C75D0-54EB-4A07-B93C-2449AF24C444}" type="parTrans" cxnId="{D267F919-B682-4F11-80B0-A8AB533DFB88}">
      <dgm:prSet/>
      <dgm:spPr/>
      <dgm:t>
        <a:bodyPr/>
        <a:lstStyle/>
        <a:p>
          <a:endParaRPr lang="en-US"/>
        </a:p>
      </dgm:t>
    </dgm:pt>
    <dgm:pt modelId="{442641C6-8A32-4487-83C9-1D10DFF7F8F8}" type="sibTrans" cxnId="{D267F919-B682-4F11-80B0-A8AB533DFB88}">
      <dgm:prSet/>
      <dgm:spPr/>
      <dgm:t>
        <a:bodyPr/>
        <a:lstStyle/>
        <a:p>
          <a:endParaRPr lang="en-US"/>
        </a:p>
      </dgm:t>
    </dgm:pt>
    <dgm:pt modelId="{E6312C6D-EBFF-4882-A37D-DA114A2B8F34}">
      <dgm:prSet/>
      <dgm:spPr/>
      <dgm:t>
        <a:bodyPr/>
        <a:lstStyle/>
        <a:p>
          <a:r>
            <a:rPr lang="en-US" b="1"/>
            <a:t>Representation</a:t>
          </a:r>
          <a:r>
            <a:rPr lang="en-US"/>
            <a:t>: Representing an object category.</a:t>
          </a:r>
        </a:p>
      </dgm:t>
    </dgm:pt>
    <dgm:pt modelId="{9C086027-7077-4622-AF40-52D0F3C9464E}" type="parTrans" cxnId="{25F40A0C-1941-43F3-B14F-478A69479E87}">
      <dgm:prSet/>
      <dgm:spPr/>
      <dgm:t>
        <a:bodyPr/>
        <a:lstStyle/>
        <a:p>
          <a:endParaRPr lang="en-US"/>
        </a:p>
      </dgm:t>
    </dgm:pt>
    <dgm:pt modelId="{E84A1901-07DC-4957-BCF5-80C424100895}" type="sibTrans" cxnId="{25F40A0C-1941-43F3-B14F-478A69479E87}">
      <dgm:prSet/>
      <dgm:spPr/>
      <dgm:t>
        <a:bodyPr/>
        <a:lstStyle/>
        <a:p>
          <a:endParaRPr lang="en-US"/>
        </a:p>
      </dgm:t>
    </dgm:pt>
    <dgm:pt modelId="{8FBC2614-4D7C-4145-97CB-334DEF97D74F}">
      <dgm:prSet/>
      <dgm:spPr/>
      <dgm:t>
        <a:bodyPr/>
        <a:lstStyle/>
        <a:p>
          <a:r>
            <a:rPr lang="en-US" b="1"/>
            <a:t>Learning</a:t>
          </a:r>
          <a:r>
            <a:rPr lang="en-US"/>
            <a:t>: How to form a classifier (model), given training 	data.</a:t>
          </a:r>
        </a:p>
      </dgm:t>
    </dgm:pt>
    <dgm:pt modelId="{9155B180-3EB8-4CD4-B16D-3A51523A06FD}" type="parTrans" cxnId="{D606B2E7-BFFD-4793-A294-B5E2AC555A60}">
      <dgm:prSet/>
      <dgm:spPr/>
      <dgm:t>
        <a:bodyPr/>
        <a:lstStyle/>
        <a:p>
          <a:endParaRPr lang="en-US"/>
        </a:p>
      </dgm:t>
    </dgm:pt>
    <dgm:pt modelId="{325A50B4-B142-45ED-BDD1-118101808541}" type="sibTrans" cxnId="{D606B2E7-BFFD-4793-A294-B5E2AC555A60}">
      <dgm:prSet/>
      <dgm:spPr/>
      <dgm:t>
        <a:bodyPr/>
        <a:lstStyle/>
        <a:p>
          <a:endParaRPr lang="en-US"/>
        </a:p>
      </dgm:t>
    </dgm:pt>
    <dgm:pt modelId="{3BD37B47-0F06-4C3C-9CC9-6D8CC0BEAC39}">
      <dgm:prSet/>
      <dgm:spPr/>
      <dgm:t>
        <a:bodyPr/>
        <a:lstStyle/>
        <a:p>
          <a:r>
            <a:rPr lang="en-US" b="1"/>
            <a:t>Recognition</a:t>
          </a:r>
          <a:r>
            <a:rPr lang="en-US"/>
            <a:t>: How to use the classifier on unseen test data.</a:t>
          </a:r>
        </a:p>
      </dgm:t>
    </dgm:pt>
    <dgm:pt modelId="{9715A379-3D31-4875-B065-3237809CE3BD}" type="parTrans" cxnId="{4C12B0F5-DAB0-4998-BDF4-883F602669C3}">
      <dgm:prSet/>
      <dgm:spPr/>
      <dgm:t>
        <a:bodyPr/>
        <a:lstStyle/>
        <a:p>
          <a:endParaRPr lang="en-US"/>
        </a:p>
      </dgm:t>
    </dgm:pt>
    <dgm:pt modelId="{EEFE8EF0-6F9D-486D-BE02-2194F5436C68}" type="sibTrans" cxnId="{4C12B0F5-DAB0-4998-BDF4-883F602669C3}">
      <dgm:prSet/>
      <dgm:spPr/>
      <dgm:t>
        <a:bodyPr/>
        <a:lstStyle/>
        <a:p>
          <a:endParaRPr lang="en-US"/>
        </a:p>
      </dgm:t>
    </dgm:pt>
    <dgm:pt modelId="{1392C4D3-958A-4E2D-B938-C74352E2AD0B}" type="pres">
      <dgm:prSet presAssocID="{1E7D358A-821A-457A-9139-FD288858DBFE}" presName="vert0" presStyleCnt="0">
        <dgm:presLayoutVars>
          <dgm:dir/>
          <dgm:animOne val="branch"/>
          <dgm:animLvl val="lvl"/>
        </dgm:presLayoutVars>
      </dgm:prSet>
      <dgm:spPr/>
    </dgm:pt>
    <dgm:pt modelId="{34E03DA4-33BF-48C1-946D-5AA3A9E03A33}" type="pres">
      <dgm:prSet presAssocID="{25CFA139-5398-4A9F-861C-56D3D10863EE}" presName="thickLine" presStyleLbl="alignNode1" presStyleIdx="0" presStyleCnt="2"/>
      <dgm:spPr/>
    </dgm:pt>
    <dgm:pt modelId="{B7BD2540-2765-48F6-B5FD-8E642796F374}" type="pres">
      <dgm:prSet presAssocID="{25CFA139-5398-4A9F-861C-56D3D10863EE}" presName="horz1" presStyleCnt="0"/>
      <dgm:spPr/>
    </dgm:pt>
    <dgm:pt modelId="{4708FCA8-C49C-4C17-B4EF-A68A4A5C6BBE}" type="pres">
      <dgm:prSet presAssocID="{25CFA139-5398-4A9F-861C-56D3D10863EE}" presName="tx1" presStyleLbl="revTx" presStyleIdx="0" presStyleCnt="7"/>
      <dgm:spPr/>
    </dgm:pt>
    <dgm:pt modelId="{EC00CF8C-1CCD-4C0F-8D48-9A589FD6EE9D}" type="pres">
      <dgm:prSet presAssocID="{25CFA139-5398-4A9F-861C-56D3D10863EE}" presName="vert1" presStyleCnt="0"/>
      <dgm:spPr/>
    </dgm:pt>
    <dgm:pt modelId="{C525E046-04A7-4943-AFE1-F80C01A9E52E}" type="pres">
      <dgm:prSet presAssocID="{71A44DCA-BFAF-4DD0-8047-EAE67A37D09E}" presName="vertSpace2a" presStyleCnt="0"/>
      <dgm:spPr/>
    </dgm:pt>
    <dgm:pt modelId="{C4AD7A7A-EFBE-453F-8DBE-0C343CDBF61E}" type="pres">
      <dgm:prSet presAssocID="{71A44DCA-BFAF-4DD0-8047-EAE67A37D09E}" presName="horz2" presStyleCnt="0"/>
      <dgm:spPr/>
    </dgm:pt>
    <dgm:pt modelId="{C9992232-7D67-4695-9385-490F1531E8A4}" type="pres">
      <dgm:prSet presAssocID="{71A44DCA-BFAF-4DD0-8047-EAE67A37D09E}" presName="horzSpace2" presStyleCnt="0"/>
      <dgm:spPr/>
    </dgm:pt>
    <dgm:pt modelId="{30736162-18CD-4C56-AE61-E33E2159B025}" type="pres">
      <dgm:prSet presAssocID="{71A44DCA-BFAF-4DD0-8047-EAE67A37D09E}" presName="tx2" presStyleLbl="revTx" presStyleIdx="1" presStyleCnt="7"/>
      <dgm:spPr/>
    </dgm:pt>
    <dgm:pt modelId="{DB46D3C3-BE08-46BB-AAA8-6C7EA7649D80}" type="pres">
      <dgm:prSet presAssocID="{71A44DCA-BFAF-4DD0-8047-EAE67A37D09E}" presName="vert2" presStyleCnt="0"/>
      <dgm:spPr/>
    </dgm:pt>
    <dgm:pt modelId="{1D537965-2AE5-4396-8FCE-3F54A1A27973}" type="pres">
      <dgm:prSet presAssocID="{50DEE46C-3BE2-4F3B-BBC2-BDC9D506397E}" presName="horz3" presStyleCnt="0"/>
      <dgm:spPr/>
    </dgm:pt>
    <dgm:pt modelId="{19DB1C20-6407-422C-9A6F-2888FEBCECC5}" type="pres">
      <dgm:prSet presAssocID="{50DEE46C-3BE2-4F3B-BBC2-BDC9D506397E}" presName="horzSpace3" presStyleCnt="0"/>
      <dgm:spPr/>
    </dgm:pt>
    <dgm:pt modelId="{9B3C83B4-C76A-4FF2-BCF4-A57B3DABB003}" type="pres">
      <dgm:prSet presAssocID="{50DEE46C-3BE2-4F3B-BBC2-BDC9D506397E}" presName="tx3" presStyleLbl="revTx" presStyleIdx="2" presStyleCnt="7"/>
      <dgm:spPr/>
    </dgm:pt>
    <dgm:pt modelId="{519B2EEA-9104-4812-9401-0CD67702655D}" type="pres">
      <dgm:prSet presAssocID="{50DEE46C-3BE2-4F3B-BBC2-BDC9D506397E}" presName="vert3" presStyleCnt="0"/>
      <dgm:spPr/>
    </dgm:pt>
    <dgm:pt modelId="{6D6A5AA6-D91A-40DF-9D67-6375BBCFC116}" type="pres">
      <dgm:prSet presAssocID="{71A44DCA-BFAF-4DD0-8047-EAE67A37D09E}" presName="thinLine2b" presStyleLbl="callout" presStyleIdx="0" presStyleCnt="4"/>
      <dgm:spPr/>
    </dgm:pt>
    <dgm:pt modelId="{6BFEC724-456B-45D6-8E92-6FCC9727F221}" type="pres">
      <dgm:prSet presAssocID="{71A44DCA-BFAF-4DD0-8047-EAE67A37D09E}" presName="vertSpace2b" presStyleCnt="0"/>
      <dgm:spPr/>
    </dgm:pt>
    <dgm:pt modelId="{859A6DA1-FD4B-482F-B524-BCF7FAE0722C}" type="pres">
      <dgm:prSet presAssocID="{1DBAD742-164B-48A7-ADD1-BD05448EA935}" presName="thickLine" presStyleLbl="alignNode1" presStyleIdx="1" presStyleCnt="2"/>
      <dgm:spPr/>
    </dgm:pt>
    <dgm:pt modelId="{C83AF939-BE18-41F5-8861-CFA0B25C4CC9}" type="pres">
      <dgm:prSet presAssocID="{1DBAD742-164B-48A7-ADD1-BD05448EA935}" presName="horz1" presStyleCnt="0"/>
      <dgm:spPr/>
    </dgm:pt>
    <dgm:pt modelId="{B0068D3C-676A-4291-AA81-1B04112ACA6B}" type="pres">
      <dgm:prSet presAssocID="{1DBAD742-164B-48A7-ADD1-BD05448EA935}" presName="tx1" presStyleLbl="revTx" presStyleIdx="3" presStyleCnt="7"/>
      <dgm:spPr/>
    </dgm:pt>
    <dgm:pt modelId="{BA257EC4-2FC0-4269-95F5-523E3408FBB1}" type="pres">
      <dgm:prSet presAssocID="{1DBAD742-164B-48A7-ADD1-BD05448EA935}" presName="vert1" presStyleCnt="0"/>
      <dgm:spPr/>
    </dgm:pt>
    <dgm:pt modelId="{BF645D49-7591-4E77-9BCB-DE3685C316A5}" type="pres">
      <dgm:prSet presAssocID="{E6312C6D-EBFF-4882-A37D-DA114A2B8F34}" presName="vertSpace2a" presStyleCnt="0"/>
      <dgm:spPr/>
    </dgm:pt>
    <dgm:pt modelId="{DEE58FDB-0BE3-4FE4-A7AB-F1FB80E8CF76}" type="pres">
      <dgm:prSet presAssocID="{E6312C6D-EBFF-4882-A37D-DA114A2B8F34}" presName="horz2" presStyleCnt="0"/>
      <dgm:spPr/>
    </dgm:pt>
    <dgm:pt modelId="{A11098AB-4715-4BCA-B287-299836DC4B63}" type="pres">
      <dgm:prSet presAssocID="{E6312C6D-EBFF-4882-A37D-DA114A2B8F34}" presName="horzSpace2" presStyleCnt="0"/>
      <dgm:spPr/>
    </dgm:pt>
    <dgm:pt modelId="{3CFB2EB0-139A-4081-9295-9D582CCAC32C}" type="pres">
      <dgm:prSet presAssocID="{E6312C6D-EBFF-4882-A37D-DA114A2B8F34}" presName="tx2" presStyleLbl="revTx" presStyleIdx="4" presStyleCnt="7"/>
      <dgm:spPr/>
    </dgm:pt>
    <dgm:pt modelId="{AFBD0036-A6A2-4D29-9D2E-03F8E9AD18B3}" type="pres">
      <dgm:prSet presAssocID="{E6312C6D-EBFF-4882-A37D-DA114A2B8F34}" presName="vert2" presStyleCnt="0"/>
      <dgm:spPr/>
    </dgm:pt>
    <dgm:pt modelId="{0C21758B-9B2F-4B72-BF6B-99848F7A9224}" type="pres">
      <dgm:prSet presAssocID="{E6312C6D-EBFF-4882-A37D-DA114A2B8F34}" presName="thinLine2b" presStyleLbl="callout" presStyleIdx="1" presStyleCnt="4"/>
      <dgm:spPr/>
    </dgm:pt>
    <dgm:pt modelId="{77E2024C-E974-44F8-8E74-A6A65F8C9A08}" type="pres">
      <dgm:prSet presAssocID="{E6312C6D-EBFF-4882-A37D-DA114A2B8F34}" presName="vertSpace2b" presStyleCnt="0"/>
      <dgm:spPr/>
    </dgm:pt>
    <dgm:pt modelId="{720134D7-FE74-4689-AA77-54361FC53F05}" type="pres">
      <dgm:prSet presAssocID="{8FBC2614-4D7C-4145-97CB-334DEF97D74F}" presName="horz2" presStyleCnt="0"/>
      <dgm:spPr/>
    </dgm:pt>
    <dgm:pt modelId="{E00655C5-D530-4294-B027-23DEA814A77A}" type="pres">
      <dgm:prSet presAssocID="{8FBC2614-4D7C-4145-97CB-334DEF97D74F}" presName="horzSpace2" presStyleCnt="0"/>
      <dgm:spPr/>
    </dgm:pt>
    <dgm:pt modelId="{F65C1FC8-2DBA-4D7D-9938-E93D8F57C57E}" type="pres">
      <dgm:prSet presAssocID="{8FBC2614-4D7C-4145-97CB-334DEF97D74F}" presName="tx2" presStyleLbl="revTx" presStyleIdx="5" presStyleCnt="7"/>
      <dgm:spPr/>
    </dgm:pt>
    <dgm:pt modelId="{30D64531-8437-402F-A88D-10EF7E347F79}" type="pres">
      <dgm:prSet presAssocID="{8FBC2614-4D7C-4145-97CB-334DEF97D74F}" presName="vert2" presStyleCnt="0"/>
      <dgm:spPr/>
    </dgm:pt>
    <dgm:pt modelId="{232770D8-6B3B-4FF7-A6CD-0940BD4FDC6B}" type="pres">
      <dgm:prSet presAssocID="{8FBC2614-4D7C-4145-97CB-334DEF97D74F}" presName="thinLine2b" presStyleLbl="callout" presStyleIdx="2" presStyleCnt="4"/>
      <dgm:spPr/>
    </dgm:pt>
    <dgm:pt modelId="{EAEFF441-017F-453D-BCAA-6E0550B1AA73}" type="pres">
      <dgm:prSet presAssocID="{8FBC2614-4D7C-4145-97CB-334DEF97D74F}" presName="vertSpace2b" presStyleCnt="0"/>
      <dgm:spPr/>
    </dgm:pt>
    <dgm:pt modelId="{F2847E60-869C-4F6D-AA28-9D4CD30DA213}" type="pres">
      <dgm:prSet presAssocID="{3BD37B47-0F06-4C3C-9CC9-6D8CC0BEAC39}" presName="horz2" presStyleCnt="0"/>
      <dgm:spPr/>
    </dgm:pt>
    <dgm:pt modelId="{C7BE5905-8AF2-4B1A-BAF7-EB8AF9951FFF}" type="pres">
      <dgm:prSet presAssocID="{3BD37B47-0F06-4C3C-9CC9-6D8CC0BEAC39}" presName="horzSpace2" presStyleCnt="0"/>
      <dgm:spPr/>
    </dgm:pt>
    <dgm:pt modelId="{0D25B907-8E12-47F7-94D3-2A854493FB0B}" type="pres">
      <dgm:prSet presAssocID="{3BD37B47-0F06-4C3C-9CC9-6D8CC0BEAC39}" presName="tx2" presStyleLbl="revTx" presStyleIdx="6" presStyleCnt="7"/>
      <dgm:spPr/>
    </dgm:pt>
    <dgm:pt modelId="{05B7A825-0DDB-4A3E-A295-F50E66120FFE}" type="pres">
      <dgm:prSet presAssocID="{3BD37B47-0F06-4C3C-9CC9-6D8CC0BEAC39}" presName="vert2" presStyleCnt="0"/>
      <dgm:spPr/>
    </dgm:pt>
    <dgm:pt modelId="{CC1DFF04-16AC-43B5-84A9-1159018C741D}" type="pres">
      <dgm:prSet presAssocID="{3BD37B47-0F06-4C3C-9CC9-6D8CC0BEAC39}" presName="thinLine2b" presStyleLbl="callout" presStyleIdx="3" presStyleCnt="4"/>
      <dgm:spPr/>
    </dgm:pt>
    <dgm:pt modelId="{EB9EB3D1-6FA8-46FC-9EED-AA7A1D933F72}" type="pres">
      <dgm:prSet presAssocID="{3BD37B47-0F06-4C3C-9CC9-6D8CC0BEAC39}" presName="vertSpace2b" presStyleCnt="0"/>
      <dgm:spPr/>
    </dgm:pt>
  </dgm:ptLst>
  <dgm:cxnLst>
    <dgm:cxn modelId="{264BAE06-5ABB-49B4-9C99-A0A74BE757F0}" type="presOf" srcId="{3BD37B47-0F06-4C3C-9CC9-6D8CC0BEAC39}" destId="{0D25B907-8E12-47F7-94D3-2A854493FB0B}" srcOrd="0" destOrd="0" presId="urn:microsoft.com/office/officeart/2008/layout/LinedList"/>
    <dgm:cxn modelId="{25F40A0C-1941-43F3-B14F-478A69479E87}" srcId="{1DBAD742-164B-48A7-ADD1-BD05448EA935}" destId="{E6312C6D-EBFF-4882-A37D-DA114A2B8F34}" srcOrd="0" destOrd="0" parTransId="{9C086027-7077-4622-AF40-52D0F3C9464E}" sibTransId="{E84A1901-07DC-4957-BCF5-80C424100895}"/>
    <dgm:cxn modelId="{FC10870D-EF95-4479-8596-281450CDDB9B}" srcId="{25CFA139-5398-4A9F-861C-56D3D10863EE}" destId="{71A44DCA-BFAF-4DD0-8047-EAE67A37D09E}" srcOrd="0" destOrd="0" parTransId="{CAD97158-5ABE-4B8E-A347-D129CC02B80D}" sibTransId="{D814FBBE-7836-42B3-A223-D8FC575ACE47}"/>
    <dgm:cxn modelId="{BD71300F-04CC-4D60-B164-D14986A50528}" type="presOf" srcId="{E6312C6D-EBFF-4882-A37D-DA114A2B8F34}" destId="{3CFB2EB0-139A-4081-9295-9D582CCAC32C}" srcOrd="0" destOrd="0" presId="urn:microsoft.com/office/officeart/2008/layout/LinedList"/>
    <dgm:cxn modelId="{D267F919-B682-4F11-80B0-A8AB533DFB88}" srcId="{1E7D358A-821A-457A-9139-FD288858DBFE}" destId="{1DBAD742-164B-48A7-ADD1-BD05448EA935}" srcOrd="1" destOrd="0" parTransId="{834C75D0-54EB-4A07-B93C-2449AF24C444}" sibTransId="{442641C6-8A32-4487-83C9-1D10DFF7F8F8}"/>
    <dgm:cxn modelId="{6DEA8D7F-8419-4034-BADE-BEC6E52F5A72}" type="presOf" srcId="{50DEE46C-3BE2-4F3B-BBC2-BDC9D506397E}" destId="{9B3C83B4-C76A-4FF2-BCF4-A57B3DABB003}" srcOrd="0" destOrd="0" presId="urn:microsoft.com/office/officeart/2008/layout/LinedList"/>
    <dgm:cxn modelId="{1326B884-00F3-465D-9D3B-F803B3B78907}" srcId="{71A44DCA-BFAF-4DD0-8047-EAE67A37D09E}" destId="{50DEE46C-3BE2-4F3B-BBC2-BDC9D506397E}" srcOrd="0" destOrd="0" parTransId="{B457E6EA-7A93-43AA-85A4-9C07734BD57E}" sibTransId="{67872F47-2146-4481-B707-FFC066575932}"/>
    <dgm:cxn modelId="{BEF83987-D56A-496D-AB84-216019258440}" type="presOf" srcId="{25CFA139-5398-4A9F-861C-56D3D10863EE}" destId="{4708FCA8-C49C-4C17-B4EF-A68A4A5C6BBE}" srcOrd="0" destOrd="0" presId="urn:microsoft.com/office/officeart/2008/layout/LinedList"/>
    <dgm:cxn modelId="{67EE3898-64E1-4997-A762-66820FB8B62F}" type="presOf" srcId="{1E7D358A-821A-457A-9139-FD288858DBFE}" destId="{1392C4D3-958A-4E2D-B938-C74352E2AD0B}" srcOrd="0" destOrd="0" presId="urn:microsoft.com/office/officeart/2008/layout/LinedList"/>
    <dgm:cxn modelId="{1842F9C4-6811-486D-981E-D805E8D41F4D}" type="presOf" srcId="{71A44DCA-BFAF-4DD0-8047-EAE67A37D09E}" destId="{30736162-18CD-4C56-AE61-E33E2159B025}" srcOrd="0" destOrd="0" presId="urn:microsoft.com/office/officeart/2008/layout/LinedList"/>
    <dgm:cxn modelId="{A1081BD4-89C0-4C21-8B48-C819A4745B38}" type="presOf" srcId="{1DBAD742-164B-48A7-ADD1-BD05448EA935}" destId="{B0068D3C-676A-4291-AA81-1B04112ACA6B}" srcOrd="0" destOrd="0" presId="urn:microsoft.com/office/officeart/2008/layout/LinedList"/>
    <dgm:cxn modelId="{11CC61D5-4A74-49F7-A3C3-7DC782076A63}" srcId="{1E7D358A-821A-457A-9139-FD288858DBFE}" destId="{25CFA139-5398-4A9F-861C-56D3D10863EE}" srcOrd="0" destOrd="0" parTransId="{1C2A1DD7-4D04-429A-93C1-3A827A0EEA54}" sibTransId="{90FEFC8E-DDB6-4036-8EE7-3F6FC1F62D7F}"/>
    <dgm:cxn modelId="{D606B2E7-BFFD-4793-A294-B5E2AC555A60}" srcId="{1DBAD742-164B-48A7-ADD1-BD05448EA935}" destId="{8FBC2614-4D7C-4145-97CB-334DEF97D74F}" srcOrd="1" destOrd="0" parTransId="{9155B180-3EB8-4CD4-B16D-3A51523A06FD}" sibTransId="{325A50B4-B142-45ED-BDD1-118101808541}"/>
    <dgm:cxn modelId="{4C12B0F5-DAB0-4998-BDF4-883F602669C3}" srcId="{1DBAD742-164B-48A7-ADD1-BD05448EA935}" destId="{3BD37B47-0F06-4C3C-9CC9-6D8CC0BEAC39}" srcOrd="2" destOrd="0" parTransId="{9715A379-3D31-4875-B065-3237809CE3BD}" sibTransId="{EEFE8EF0-6F9D-486D-BE02-2194F5436C68}"/>
    <dgm:cxn modelId="{8B1F19FB-56C0-4364-9231-B2DAE59A91A4}" type="presOf" srcId="{8FBC2614-4D7C-4145-97CB-334DEF97D74F}" destId="{F65C1FC8-2DBA-4D7D-9938-E93D8F57C57E}" srcOrd="0" destOrd="0" presId="urn:microsoft.com/office/officeart/2008/layout/LinedList"/>
    <dgm:cxn modelId="{59AF7B37-1138-4F10-A748-960F917D882A}" type="presParOf" srcId="{1392C4D3-958A-4E2D-B938-C74352E2AD0B}" destId="{34E03DA4-33BF-48C1-946D-5AA3A9E03A33}" srcOrd="0" destOrd="0" presId="urn:microsoft.com/office/officeart/2008/layout/LinedList"/>
    <dgm:cxn modelId="{54B3D38D-09FD-42B2-A2AB-6254511D3F21}" type="presParOf" srcId="{1392C4D3-958A-4E2D-B938-C74352E2AD0B}" destId="{B7BD2540-2765-48F6-B5FD-8E642796F374}" srcOrd="1" destOrd="0" presId="urn:microsoft.com/office/officeart/2008/layout/LinedList"/>
    <dgm:cxn modelId="{E1D00789-5555-4F6F-83B1-C90728BA8C67}" type="presParOf" srcId="{B7BD2540-2765-48F6-B5FD-8E642796F374}" destId="{4708FCA8-C49C-4C17-B4EF-A68A4A5C6BBE}" srcOrd="0" destOrd="0" presId="urn:microsoft.com/office/officeart/2008/layout/LinedList"/>
    <dgm:cxn modelId="{90B645A7-6885-4F93-90C1-1AB4E159BEF0}" type="presParOf" srcId="{B7BD2540-2765-48F6-B5FD-8E642796F374}" destId="{EC00CF8C-1CCD-4C0F-8D48-9A589FD6EE9D}" srcOrd="1" destOrd="0" presId="urn:microsoft.com/office/officeart/2008/layout/LinedList"/>
    <dgm:cxn modelId="{B8318840-7AB4-4D4A-BC2C-182DEE327A8C}" type="presParOf" srcId="{EC00CF8C-1CCD-4C0F-8D48-9A589FD6EE9D}" destId="{C525E046-04A7-4943-AFE1-F80C01A9E52E}" srcOrd="0" destOrd="0" presId="urn:microsoft.com/office/officeart/2008/layout/LinedList"/>
    <dgm:cxn modelId="{8227AC80-B2F3-4F5D-BA6D-B97EC0267B8A}" type="presParOf" srcId="{EC00CF8C-1CCD-4C0F-8D48-9A589FD6EE9D}" destId="{C4AD7A7A-EFBE-453F-8DBE-0C343CDBF61E}" srcOrd="1" destOrd="0" presId="urn:microsoft.com/office/officeart/2008/layout/LinedList"/>
    <dgm:cxn modelId="{1C9D6216-DB36-4008-AC30-F8528256EAEA}" type="presParOf" srcId="{C4AD7A7A-EFBE-453F-8DBE-0C343CDBF61E}" destId="{C9992232-7D67-4695-9385-490F1531E8A4}" srcOrd="0" destOrd="0" presId="urn:microsoft.com/office/officeart/2008/layout/LinedList"/>
    <dgm:cxn modelId="{89C09160-4676-4372-90E4-456F144C5FDF}" type="presParOf" srcId="{C4AD7A7A-EFBE-453F-8DBE-0C343CDBF61E}" destId="{30736162-18CD-4C56-AE61-E33E2159B025}" srcOrd="1" destOrd="0" presId="urn:microsoft.com/office/officeart/2008/layout/LinedList"/>
    <dgm:cxn modelId="{8BED3D83-2191-4D72-8A1E-0F94D6E2260A}" type="presParOf" srcId="{C4AD7A7A-EFBE-453F-8DBE-0C343CDBF61E}" destId="{DB46D3C3-BE08-46BB-AAA8-6C7EA7649D80}" srcOrd="2" destOrd="0" presId="urn:microsoft.com/office/officeart/2008/layout/LinedList"/>
    <dgm:cxn modelId="{66A5DC42-94C5-485E-8889-5025FCA0C40D}" type="presParOf" srcId="{DB46D3C3-BE08-46BB-AAA8-6C7EA7649D80}" destId="{1D537965-2AE5-4396-8FCE-3F54A1A27973}" srcOrd="0" destOrd="0" presId="urn:microsoft.com/office/officeart/2008/layout/LinedList"/>
    <dgm:cxn modelId="{6D6CD37C-2223-4635-909E-4DE88323D6D8}" type="presParOf" srcId="{1D537965-2AE5-4396-8FCE-3F54A1A27973}" destId="{19DB1C20-6407-422C-9A6F-2888FEBCECC5}" srcOrd="0" destOrd="0" presId="urn:microsoft.com/office/officeart/2008/layout/LinedList"/>
    <dgm:cxn modelId="{9F580CC1-F89F-4FA1-9210-37E6380468DF}" type="presParOf" srcId="{1D537965-2AE5-4396-8FCE-3F54A1A27973}" destId="{9B3C83B4-C76A-4FF2-BCF4-A57B3DABB003}" srcOrd="1" destOrd="0" presId="urn:microsoft.com/office/officeart/2008/layout/LinedList"/>
    <dgm:cxn modelId="{2A93E003-75CB-425B-9FC0-D973680C6270}" type="presParOf" srcId="{1D537965-2AE5-4396-8FCE-3F54A1A27973}" destId="{519B2EEA-9104-4812-9401-0CD67702655D}" srcOrd="2" destOrd="0" presId="urn:microsoft.com/office/officeart/2008/layout/LinedList"/>
    <dgm:cxn modelId="{AB1DA037-AAE3-49D1-914C-42727601F32A}" type="presParOf" srcId="{EC00CF8C-1CCD-4C0F-8D48-9A589FD6EE9D}" destId="{6D6A5AA6-D91A-40DF-9D67-6375BBCFC116}" srcOrd="2" destOrd="0" presId="urn:microsoft.com/office/officeart/2008/layout/LinedList"/>
    <dgm:cxn modelId="{667BC9C1-780B-4FC0-9964-BD13FFD3195F}" type="presParOf" srcId="{EC00CF8C-1CCD-4C0F-8D48-9A589FD6EE9D}" destId="{6BFEC724-456B-45D6-8E92-6FCC9727F221}" srcOrd="3" destOrd="0" presId="urn:microsoft.com/office/officeart/2008/layout/LinedList"/>
    <dgm:cxn modelId="{5BD18AC8-1836-47FE-B03C-C16098766EEF}" type="presParOf" srcId="{1392C4D3-958A-4E2D-B938-C74352E2AD0B}" destId="{859A6DA1-FD4B-482F-B524-BCF7FAE0722C}" srcOrd="2" destOrd="0" presId="urn:microsoft.com/office/officeart/2008/layout/LinedList"/>
    <dgm:cxn modelId="{FD0FB288-EF8F-4353-A5F6-9C92C6413A34}" type="presParOf" srcId="{1392C4D3-958A-4E2D-B938-C74352E2AD0B}" destId="{C83AF939-BE18-41F5-8861-CFA0B25C4CC9}" srcOrd="3" destOrd="0" presId="urn:microsoft.com/office/officeart/2008/layout/LinedList"/>
    <dgm:cxn modelId="{1BDFFAB6-28A1-4AAD-8772-BEFED1F79D3E}" type="presParOf" srcId="{C83AF939-BE18-41F5-8861-CFA0B25C4CC9}" destId="{B0068D3C-676A-4291-AA81-1B04112ACA6B}" srcOrd="0" destOrd="0" presId="urn:microsoft.com/office/officeart/2008/layout/LinedList"/>
    <dgm:cxn modelId="{D417EC01-AF25-4A7B-9ECD-B9AFB0540CF3}" type="presParOf" srcId="{C83AF939-BE18-41F5-8861-CFA0B25C4CC9}" destId="{BA257EC4-2FC0-4269-95F5-523E3408FBB1}" srcOrd="1" destOrd="0" presId="urn:microsoft.com/office/officeart/2008/layout/LinedList"/>
    <dgm:cxn modelId="{592BF945-6D5C-4716-B6AC-199FF7E2D4D2}" type="presParOf" srcId="{BA257EC4-2FC0-4269-95F5-523E3408FBB1}" destId="{BF645D49-7591-4E77-9BCB-DE3685C316A5}" srcOrd="0" destOrd="0" presId="urn:microsoft.com/office/officeart/2008/layout/LinedList"/>
    <dgm:cxn modelId="{34A2B133-6898-42C9-B335-A6EAE6738E35}" type="presParOf" srcId="{BA257EC4-2FC0-4269-95F5-523E3408FBB1}" destId="{DEE58FDB-0BE3-4FE4-A7AB-F1FB80E8CF76}" srcOrd="1" destOrd="0" presId="urn:microsoft.com/office/officeart/2008/layout/LinedList"/>
    <dgm:cxn modelId="{9F5FAF06-D07D-4E22-8261-ADA5D120ACF4}" type="presParOf" srcId="{DEE58FDB-0BE3-4FE4-A7AB-F1FB80E8CF76}" destId="{A11098AB-4715-4BCA-B287-299836DC4B63}" srcOrd="0" destOrd="0" presId="urn:microsoft.com/office/officeart/2008/layout/LinedList"/>
    <dgm:cxn modelId="{B749EC38-2340-4748-A486-E1BC01C83016}" type="presParOf" srcId="{DEE58FDB-0BE3-4FE4-A7AB-F1FB80E8CF76}" destId="{3CFB2EB0-139A-4081-9295-9D582CCAC32C}" srcOrd="1" destOrd="0" presId="urn:microsoft.com/office/officeart/2008/layout/LinedList"/>
    <dgm:cxn modelId="{8B598838-35A6-4AF3-963C-9519B351694A}" type="presParOf" srcId="{DEE58FDB-0BE3-4FE4-A7AB-F1FB80E8CF76}" destId="{AFBD0036-A6A2-4D29-9D2E-03F8E9AD18B3}" srcOrd="2" destOrd="0" presId="urn:microsoft.com/office/officeart/2008/layout/LinedList"/>
    <dgm:cxn modelId="{3ED13F63-8F92-4CA0-8367-E3A2B58439E7}" type="presParOf" srcId="{BA257EC4-2FC0-4269-95F5-523E3408FBB1}" destId="{0C21758B-9B2F-4B72-BF6B-99848F7A9224}" srcOrd="2" destOrd="0" presId="urn:microsoft.com/office/officeart/2008/layout/LinedList"/>
    <dgm:cxn modelId="{FBD473AF-98D2-41F9-9862-3D9E2ABFCEC8}" type="presParOf" srcId="{BA257EC4-2FC0-4269-95F5-523E3408FBB1}" destId="{77E2024C-E974-44F8-8E74-A6A65F8C9A08}" srcOrd="3" destOrd="0" presId="urn:microsoft.com/office/officeart/2008/layout/LinedList"/>
    <dgm:cxn modelId="{8072AF94-BE36-42F9-9D8F-350DA280AC37}" type="presParOf" srcId="{BA257EC4-2FC0-4269-95F5-523E3408FBB1}" destId="{720134D7-FE74-4689-AA77-54361FC53F05}" srcOrd="4" destOrd="0" presId="urn:microsoft.com/office/officeart/2008/layout/LinedList"/>
    <dgm:cxn modelId="{92DB318B-6211-416C-A4B6-7303C9E3120C}" type="presParOf" srcId="{720134D7-FE74-4689-AA77-54361FC53F05}" destId="{E00655C5-D530-4294-B027-23DEA814A77A}" srcOrd="0" destOrd="0" presId="urn:microsoft.com/office/officeart/2008/layout/LinedList"/>
    <dgm:cxn modelId="{C7CC5163-2D57-4D0B-AD12-C346A0C6E58A}" type="presParOf" srcId="{720134D7-FE74-4689-AA77-54361FC53F05}" destId="{F65C1FC8-2DBA-4D7D-9938-E93D8F57C57E}" srcOrd="1" destOrd="0" presId="urn:microsoft.com/office/officeart/2008/layout/LinedList"/>
    <dgm:cxn modelId="{BD1C758E-A1F2-4E6E-9115-63704B64A748}" type="presParOf" srcId="{720134D7-FE74-4689-AA77-54361FC53F05}" destId="{30D64531-8437-402F-A88D-10EF7E347F79}" srcOrd="2" destOrd="0" presId="urn:microsoft.com/office/officeart/2008/layout/LinedList"/>
    <dgm:cxn modelId="{EFE4382E-0B23-4A79-9619-59ECB2BEB923}" type="presParOf" srcId="{BA257EC4-2FC0-4269-95F5-523E3408FBB1}" destId="{232770D8-6B3B-4FF7-A6CD-0940BD4FDC6B}" srcOrd="5" destOrd="0" presId="urn:microsoft.com/office/officeart/2008/layout/LinedList"/>
    <dgm:cxn modelId="{E5041A43-2084-4B83-AE2A-C7525656C842}" type="presParOf" srcId="{BA257EC4-2FC0-4269-95F5-523E3408FBB1}" destId="{EAEFF441-017F-453D-BCAA-6E0550B1AA73}" srcOrd="6" destOrd="0" presId="urn:microsoft.com/office/officeart/2008/layout/LinedList"/>
    <dgm:cxn modelId="{5DAD8E92-EA54-4A85-82A3-18E11BE0A020}" type="presParOf" srcId="{BA257EC4-2FC0-4269-95F5-523E3408FBB1}" destId="{F2847E60-869C-4F6D-AA28-9D4CD30DA213}" srcOrd="7" destOrd="0" presId="urn:microsoft.com/office/officeart/2008/layout/LinedList"/>
    <dgm:cxn modelId="{910B6780-0FE3-48C1-8CDA-8525728EC1B2}" type="presParOf" srcId="{F2847E60-869C-4F6D-AA28-9D4CD30DA213}" destId="{C7BE5905-8AF2-4B1A-BAF7-EB8AF9951FFF}" srcOrd="0" destOrd="0" presId="urn:microsoft.com/office/officeart/2008/layout/LinedList"/>
    <dgm:cxn modelId="{CACBDF27-16CB-47FA-881C-731790FE785B}" type="presParOf" srcId="{F2847E60-869C-4F6D-AA28-9D4CD30DA213}" destId="{0D25B907-8E12-47F7-94D3-2A854493FB0B}" srcOrd="1" destOrd="0" presId="urn:microsoft.com/office/officeart/2008/layout/LinedList"/>
    <dgm:cxn modelId="{D5563A94-E163-4F8D-B373-E2DC9A1C7644}" type="presParOf" srcId="{F2847E60-869C-4F6D-AA28-9D4CD30DA213}" destId="{05B7A825-0DDB-4A3E-A295-F50E66120FFE}" srcOrd="2" destOrd="0" presId="urn:microsoft.com/office/officeart/2008/layout/LinedList"/>
    <dgm:cxn modelId="{779E7994-014B-484D-9FA8-8A6F145E99F4}" type="presParOf" srcId="{BA257EC4-2FC0-4269-95F5-523E3408FBB1}" destId="{CC1DFF04-16AC-43B5-84A9-1159018C741D}" srcOrd="8" destOrd="0" presId="urn:microsoft.com/office/officeart/2008/layout/LinedList"/>
    <dgm:cxn modelId="{F18C94A2-5CEB-40AE-846F-1B5AA3D1306E}" type="presParOf" srcId="{BA257EC4-2FC0-4269-95F5-523E3408FBB1}" destId="{EB9EB3D1-6FA8-46FC-9EED-AA7A1D933F7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03DA4-33BF-48C1-946D-5AA3A9E03A33}">
      <dsp:nvSpPr>
        <dsp:cNvPr id="0" name=""/>
        <dsp:cNvSpPr/>
      </dsp:nvSpPr>
      <dsp:spPr>
        <a:xfrm>
          <a:off x="0" y="0"/>
          <a:ext cx="11522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8FCA8-C49C-4C17-B4EF-A68A4A5C6BBE}">
      <dsp:nvSpPr>
        <dsp:cNvPr id="0" name=""/>
        <dsp:cNvSpPr/>
      </dsp:nvSpPr>
      <dsp:spPr>
        <a:xfrm>
          <a:off x="0" y="0"/>
          <a:ext cx="2304415" cy="183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Problem description:</a:t>
          </a:r>
          <a:endParaRPr lang="en-US" sz="2700" kern="1200" dirty="0"/>
        </a:p>
      </dsp:txBody>
      <dsp:txXfrm>
        <a:off x="0" y="0"/>
        <a:ext cx="2304415" cy="1839118"/>
      </dsp:txXfrm>
    </dsp:sp>
    <dsp:sp modelId="{30736162-18CD-4C56-AE61-E33E2159B025}">
      <dsp:nvSpPr>
        <dsp:cNvPr id="0" name=""/>
        <dsp:cNvSpPr/>
      </dsp:nvSpPr>
      <dsp:spPr>
        <a:xfrm>
          <a:off x="2477246" y="83514"/>
          <a:ext cx="4435998" cy="167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Given: A set of labelled training images</a:t>
          </a:r>
        </a:p>
      </dsp:txBody>
      <dsp:txXfrm>
        <a:off x="2477246" y="83514"/>
        <a:ext cx="4435998" cy="1670293"/>
      </dsp:txXfrm>
    </dsp:sp>
    <dsp:sp modelId="{9B3C83B4-C76A-4FF2-BCF4-A57B3DABB003}">
      <dsp:nvSpPr>
        <dsp:cNvPr id="0" name=""/>
        <dsp:cNvSpPr/>
      </dsp:nvSpPr>
      <dsp:spPr>
        <a:xfrm>
          <a:off x="7086076" y="83514"/>
          <a:ext cx="4435998" cy="167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Task:	Categorize a new image by predicting label probabilities.</a:t>
          </a:r>
        </a:p>
      </dsp:txBody>
      <dsp:txXfrm>
        <a:off x="7086076" y="83514"/>
        <a:ext cx="4435998" cy="1670293"/>
      </dsp:txXfrm>
    </dsp:sp>
    <dsp:sp modelId="{6D6A5AA6-D91A-40DF-9D67-6375BBCFC116}">
      <dsp:nvSpPr>
        <dsp:cNvPr id="0" name=""/>
        <dsp:cNvSpPr/>
      </dsp:nvSpPr>
      <dsp:spPr>
        <a:xfrm>
          <a:off x="2304415" y="1753807"/>
          <a:ext cx="9217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A6DA1-FD4B-482F-B524-BCF7FAE0722C}">
      <dsp:nvSpPr>
        <dsp:cNvPr id="0" name=""/>
        <dsp:cNvSpPr/>
      </dsp:nvSpPr>
      <dsp:spPr>
        <a:xfrm>
          <a:off x="0" y="1839118"/>
          <a:ext cx="11522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8D3C-676A-4291-AA81-1B04112ACA6B}">
      <dsp:nvSpPr>
        <dsp:cNvPr id="0" name=""/>
        <dsp:cNvSpPr/>
      </dsp:nvSpPr>
      <dsp:spPr>
        <a:xfrm>
          <a:off x="0" y="1839118"/>
          <a:ext cx="2304415" cy="183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Three key issues:</a:t>
          </a:r>
          <a:endParaRPr lang="en-US" sz="2700" kern="1200"/>
        </a:p>
      </dsp:txBody>
      <dsp:txXfrm>
        <a:off x="0" y="1839118"/>
        <a:ext cx="2304415" cy="1839118"/>
      </dsp:txXfrm>
    </dsp:sp>
    <dsp:sp modelId="{3CFB2EB0-139A-4081-9295-9D582CCAC32C}">
      <dsp:nvSpPr>
        <dsp:cNvPr id="0" name=""/>
        <dsp:cNvSpPr/>
      </dsp:nvSpPr>
      <dsp:spPr>
        <a:xfrm>
          <a:off x="2477246" y="1867854"/>
          <a:ext cx="4435998" cy="574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Representation</a:t>
          </a:r>
          <a:r>
            <a:rPr lang="en-US" sz="1600" kern="1200"/>
            <a:t>: Representing an object category.</a:t>
          </a:r>
        </a:p>
      </dsp:txBody>
      <dsp:txXfrm>
        <a:off x="2477246" y="1867854"/>
        <a:ext cx="4435998" cy="574724"/>
      </dsp:txXfrm>
    </dsp:sp>
    <dsp:sp modelId="{0C21758B-9B2F-4B72-BF6B-99848F7A9224}">
      <dsp:nvSpPr>
        <dsp:cNvPr id="0" name=""/>
        <dsp:cNvSpPr/>
      </dsp:nvSpPr>
      <dsp:spPr>
        <a:xfrm>
          <a:off x="2304415" y="2442579"/>
          <a:ext cx="9217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C1FC8-2DBA-4D7D-9938-E93D8F57C57E}">
      <dsp:nvSpPr>
        <dsp:cNvPr id="0" name=""/>
        <dsp:cNvSpPr/>
      </dsp:nvSpPr>
      <dsp:spPr>
        <a:xfrm>
          <a:off x="2477246" y="2471315"/>
          <a:ext cx="4435998" cy="574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Learning</a:t>
          </a:r>
          <a:r>
            <a:rPr lang="en-US" sz="1600" kern="1200"/>
            <a:t>: How to form a classifier (model), given training 	data.</a:t>
          </a:r>
        </a:p>
      </dsp:txBody>
      <dsp:txXfrm>
        <a:off x="2477246" y="2471315"/>
        <a:ext cx="4435998" cy="574724"/>
      </dsp:txXfrm>
    </dsp:sp>
    <dsp:sp modelId="{232770D8-6B3B-4FF7-A6CD-0940BD4FDC6B}">
      <dsp:nvSpPr>
        <dsp:cNvPr id="0" name=""/>
        <dsp:cNvSpPr/>
      </dsp:nvSpPr>
      <dsp:spPr>
        <a:xfrm>
          <a:off x="2304415" y="3046040"/>
          <a:ext cx="9217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5B907-8E12-47F7-94D3-2A854493FB0B}">
      <dsp:nvSpPr>
        <dsp:cNvPr id="0" name=""/>
        <dsp:cNvSpPr/>
      </dsp:nvSpPr>
      <dsp:spPr>
        <a:xfrm>
          <a:off x="2477246" y="3074776"/>
          <a:ext cx="4435998" cy="574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Recognition</a:t>
          </a:r>
          <a:r>
            <a:rPr lang="en-US" sz="1600" kern="1200"/>
            <a:t>: How to use the classifier on unseen test data.</a:t>
          </a:r>
        </a:p>
      </dsp:txBody>
      <dsp:txXfrm>
        <a:off x="2477246" y="3074776"/>
        <a:ext cx="4435998" cy="574724"/>
      </dsp:txXfrm>
    </dsp:sp>
    <dsp:sp modelId="{CC1DFF04-16AC-43B5-84A9-1159018C741D}">
      <dsp:nvSpPr>
        <dsp:cNvPr id="0" name=""/>
        <dsp:cNvSpPr/>
      </dsp:nvSpPr>
      <dsp:spPr>
        <a:xfrm>
          <a:off x="2304415" y="3649500"/>
          <a:ext cx="9217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F2900216-8CA6-39F2-F92D-D76F1634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419D166-E390-5E99-942C-AE5A610C87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3FA65A-306E-B727-CDF5-F88E0D512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529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1B17AA5D-35B4-7CAE-EADB-E3701224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chapter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5486DC-08BB-1EED-5BEE-CD570990F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8D2F33-F061-C434-94E3-0FC92B1C0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97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down at a purple arrow&#10;&#10;Description automatically generated">
            <a:extLst>
              <a:ext uri="{FF2B5EF4-FFF2-40B4-BE49-F238E27FC236}">
                <a16:creationId xmlns:a16="http://schemas.microsoft.com/office/drawing/2014/main" id="{C6B7811E-1C17-13CA-D35B-4D2C90D2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A279EF3-A776-48CB-8DF7-DFA79928C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4C934F-4FE1-CB10-D0A2-C16609D71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8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down at a white arrow&#10;&#10;Description automatically generated with medium confidence">
            <a:extLst>
              <a:ext uri="{FF2B5EF4-FFF2-40B4-BE49-F238E27FC236}">
                <a16:creationId xmlns:a16="http://schemas.microsoft.com/office/drawing/2014/main" id="{9EDEB972-1F4E-756D-EB63-66F5633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10" name="Picture 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A90FEAD-0534-D606-D361-AF18FCADB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48" y="6131175"/>
            <a:ext cx="1636820" cy="3651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C821D46-EC3A-CAF4-DFA3-10F08A478A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7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background&#10;&#10;Description automatically generated">
            <a:extLst>
              <a:ext uri="{FF2B5EF4-FFF2-40B4-BE49-F238E27FC236}">
                <a16:creationId xmlns:a16="http://schemas.microsoft.com/office/drawing/2014/main" id="{70F4F6D2-FA77-6188-B2FE-205261BA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DDB7F-A4E0-207B-8388-73AFF07AD35D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AB9A1D-46D2-9B34-62D6-BC4800386A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FDF2A4-9422-AB68-AEEB-46C1A583F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85E819-BDD2-E421-ABA1-B07AC5EAF4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7289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3DB9D22-35B3-2473-EDFB-A90B2284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3B10AB-9E1B-E432-CBD2-AFA462BA9E69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role,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1802DB-2A2D-74A0-E4D6-ED3B5E269D35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9B0014-CEEC-C069-2A16-393E442FD0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2"/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83EA552-9136-1C0A-77D3-315D39C94D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name,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6F93FC-1C5B-BD75-D4F9-225DA349E4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54F1B6-D5B5-5886-89AD-ECD0C3712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4057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white border&#10;&#10;Description automatically generated">
            <a:extLst>
              <a:ext uri="{FF2B5EF4-FFF2-40B4-BE49-F238E27FC236}">
                <a16:creationId xmlns:a16="http://schemas.microsoft.com/office/drawing/2014/main" id="{6C864DF7-FCE3-D0B7-FEE8-E5550CA9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4127B4-D331-5869-09FE-21931AA89664}"/>
              </a:ext>
            </a:extLst>
          </p:cNvPr>
          <p:cNvSpPr/>
          <p:nvPr/>
        </p:nvSpPr>
        <p:spPr>
          <a:xfrm>
            <a:off x="7563026" y="1621563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4696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25749" y="1322364"/>
            <a:ext cx="3882682" cy="2658793"/>
          </a:xfrm>
        </p:spPr>
        <p:txBody>
          <a:bodyPr wrap="square">
            <a:no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quote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>
            <a:spLocks/>
          </p:cNvSpPr>
          <p:nvPr/>
        </p:nvSpPr>
        <p:spPr>
          <a:xfrm>
            <a:off x="585305" y="737506"/>
            <a:ext cx="12012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“</a:t>
            </a:r>
            <a:endParaRPr lang="en-IE" sz="16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2259361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2792" y="4974635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name</a:t>
            </a:r>
            <a:endParaRPr lang="en-IE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916D6E8-1BA4-BFBF-C1DC-FA0F2E363F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62792" y="5301208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job role</a:t>
            </a:r>
            <a:endParaRPr lang="en-I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FD9A40-EE3E-AED5-BC97-0A55868E3D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88878E-8630-C0F3-7350-182E4504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869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35D2C4A-859A-59C1-FCF9-58E5DD3B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19C0595-FC4F-8A17-32EA-B6FC567827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rgbClr val="536B7E"/>
                </a:solidFill>
              </a:defRPr>
            </a:lvl1pPr>
            <a:lvl2pPr marL="0" indent="0" algn="l">
              <a:buNone/>
              <a:defRPr sz="1200">
                <a:solidFill>
                  <a:srgbClr val="536B7E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</a:t>
            </a:r>
            <a:endParaRPr lang="en-IE" dirty="0"/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6D0C8D-D0A5-8080-CE2F-810A23A92E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0A8C70-6AFA-083E-244E-63A33A26F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850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F72340F-4500-D431-B382-4D3E007C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55A165-5996-72E6-034C-1CC3370725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FEC8DD-0C98-D0A5-6A4D-00ED916D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223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061B7B8-DEAC-C354-4CF1-14F97F0E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2F9AEE-2D72-BA7A-BFBD-94E0B02CB9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67032-241C-5F65-27B6-2C7457ACB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85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9158DC9-4870-7F12-8EED-03FA75AB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D0932F-AB79-DE4B-66DE-ED3FE28001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617D07-1929-D4DE-4FD8-5E7EFE75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D5371E38-340D-B27F-6AE9-FA687410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1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79B4E3-4D8C-BB9C-71A2-84C194FE7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951854A-34CE-D0A4-B104-FF3A34C00F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286047-C81C-01B1-EBF8-C25B2DBFB1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EB2D168-4DA6-EC4D-3B37-A925A9D9C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B32BFCC-2DF9-0EE5-A4EB-609D060E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E152911-9FBC-FBC9-C77D-2F265DDD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00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D951B66-4042-81D4-668B-E7AA064E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5326951" cy="1059007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1409446"/>
            <a:ext cx="5334000" cy="7518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DFB82D7B-074C-FDB1-A67C-7A212FE620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64899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8" name="SmartArt Placeholder 5">
            <a:extLst>
              <a:ext uri="{FF2B5EF4-FFF2-40B4-BE49-F238E27FC236}">
                <a16:creationId xmlns:a16="http://schemas.microsoft.com/office/drawing/2014/main" id="{BA17BCE1-2BD0-08AE-1FBD-F59533BFAFC7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3503712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0" name="SmartArt Placeholder 5">
            <a:extLst>
              <a:ext uri="{FF2B5EF4-FFF2-40B4-BE49-F238E27FC236}">
                <a16:creationId xmlns:a16="http://schemas.microsoft.com/office/drawing/2014/main" id="{004D7ED1-F790-F5A4-16A2-1A7DE0E9885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864899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1" name="SmartArt Placeholder 5">
            <a:extLst>
              <a:ext uri="{FF2B5EF4-FFF2-40B4-BE49-F238E27FC236}">
                <a16:creationId xmlns:a16="http://schemas.microsoft.com/office/drawing/2014/main" id="{450FE0F2-05B0-E19F-D6DF-86D291836CCE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3503712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90A0881-B830-13C6-E8C2-D8F8E05BC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47B84C5-584F-1D4F-9460-2BAA059F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211A8066-5A29-0D0F-DE06-8AD4CD7C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2FE797-9193-7ED9-2536-F9789FB56F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9A899C-F7C6-08CD-8470-53FB000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2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87A885A-91CF-769F-B384-52A91593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AE8675-1C57-2A5D-0B70-31FC59862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55DA862-593B-0268-131D-37013E59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158C45F-8AA2-37DC-274C-52C6789A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23F40-5F94-C0FA-A716-003F9A2392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5A12AA2-15E8-6AB5-62CE-8B323D3B2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6126747-7D16-712C-D78D-795FF5E4C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8A3F91-582E-A816-924F-21FB4A2D3048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0ED62C-2B2A-E90B-4B0F-B5ED9C710A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352055-FAD2-FCB6-8461-EEC4247F5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7BE48-EE9C-D9D1-E49E-994316F9E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page with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99180B35-24AB-0CD4-5DA6-319C5E6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418" y="1988215"/>
            <a:ext cx="6909830" cy="2402176"/>
          </a:xfrm>
        </p:spPr>
        <p:txBody>
          <a:bodyPr anchor="b">
            <a:noAutofit/>
          </a:bodyPr>
          <a:lstStyle>
            <a:lvl1pPr algn="l">
              <a:defRPr sz="166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100%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92418" y="4423160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of people think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great</a:t>
            </a:r>
            <a:r>
              <a:rPr lang="it-IT" dirty="0"/>
              <a:t> way to display a </a:t>
            </a:r>
            <a:r>
              <a:rPr lang="it-IT" dirty="0" err="1"/>
              <a:t>statistic</a:t>
            </a:r>
            <a:r>
              <a:rPr lang="it-IT" dirty="0"/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75AA24-1A47-42D0-97B8-618314D5EF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614D93-5091-8D8B-7703-D756415B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832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69092F0-4FD8-251D-4A33-10CEF7B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82FDCE8-F2EF-4687-56D6-28E8B2AE3C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41151C-23F7-CFA7-18E3-A092F669A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7C26-66D8-CA2E-FC88-C596FAEF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99D99-FE1E-DAAD-07EE-4EEA2227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EBC14C-3ED6-A716-93C8-B716ADEC2254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EB4312-C107-B430-7229-6005FB9FA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19772B-06FB-57F9-A28F-094E4418D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92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9005217B-E2EE-F73D-012E-DD6C367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7620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9417D645-894F-D0CC-2D07-7F0AA6A2291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350388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1467EC53-8F53-F5A2-4675-015594CA7D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6581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0778DA3C-D384-2C37-3795-1A988174A15F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9381237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C35E82-7043-4DFC-9FF7-2D836B39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9696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B92D624-C3B3-BB82-D374-290AEE1B91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4032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3B3C918-5FA0-A13B-324B-5CE69C5C5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8765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563B1E-DC17-6B22-867A-EB0290B128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A202C9-2829-CE36-5498-B727CA174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787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491F1435-8C07-7CF8-4696-284F5555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11522075" cy="3636448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649D29-51D7-6588-1F37-27A6B490A7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9F3094-C4DC-3E24-55CD-CE31FBEA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835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D0B9D9F7-094F-FC71-C35B-42604FEB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176B724-EEE3-76A0-35A2-13111038DC0D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34963" y="2203599"/>
            <a:ext cx="11522075" cy="3678237"/>
          </a:xfr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I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B3A835-88CA-5696-A25A-0001749D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92FE5E-B263-B7CE-4244-3B8E64BCC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3856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C3E2B1BB-BF10-3613-43F6-9BDBFB0A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2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1DEFDB7-7C4F-3564-D39C-E08C30E908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43BDE9-9817-B15A-120B-2315C17FE9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A431E4-671C-4BDF-8B6D-57AD1430EF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8F100E-A1A9-59E1-A0F8-2F2F68B811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F79C8E-0FFE-3FED-29DC-8D200B22BE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5C36A0-51DE-3009-141F-7F9A75F5B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5571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2FE32F1-E86A-41F8-3571-153A8FC8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BAC2314-CA0D-0A0E-230F-64FF9ED6A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24499C-47AB-17E7-8586-8E5010AD65B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4503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5E8937F7-AF0A-7B02-8BBF-6DF3137296E2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34963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sp>
        <p:nvSpPr>
          <p:cNvPr id="3" name="SmartArt Placeholder 8">
            <a:extLst>
              <a:ext uri="{FF2B5EF4-FFF2-40B4-BE49-F238E27FC236}">
                <a16:creationId xmlns:a16="http://schemas.microsoft.com/office/drawing/2014/main" id="{0F8967A0-6216-EB11-6F28-AFC5B34EF35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624186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D2F474-B19B-E878-6BBF-B0535A2CBC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89634D-9E8B-007F-BDD0-0C9C7000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571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C6DC200-4372-7715-6F66-7FEAA8E8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426A39-20D5-79F5-309C-519C5903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8822B9-34EE-22FD-BEB2-ABE2A8419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E01E1C-E4F3-2661-777F-86C79E1CB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286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5FDFAF2-506E-8C89-CA6D-D567BDF91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36B5A8-A52F-60F4-8701-0501DEF594B9}"/>
              </a:ext>
            </a:extLst>
          </p:cNvPr>
          <p:cNvSpPr/>
          <p:nvPr/>
        </p:nvSpPr>
        <p:spPr>
          <a:xfrm>
            <a:off x="8716708" y="2717560"/>
            <a:ext cx="2606467" cy="2606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5523214-F44E-D7C3-BB48-BB9258F928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9B4175-9A3B-3092-8121-8388C4E63D06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71FF47-061E-5BE8-2C7A-6096557C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F8FEAF-2B00-977E-7797-4FDEDC77D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6AB8FD-35BB-8325-6FEA-9861862436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0125" y="2636514"/>
            <a:ext cx="2530475" cy="2530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I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4B010-5631-17FA-F80D-240138C2DC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6CDDE9-BA30-9BD7-D10B-3A45DAC39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9870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7971D20-C86A-7803-2AE7-2F94A9CF9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5166F3-C102-1213-B421-CDE0F1438503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739311-B514-90C5-10D3-FBE4096066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EE54427-BD21-FFCB-B219-850C35CC5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55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53523F-4C75-923A-9CD3-85B73EDB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784476-1886-F6FF-03A3-C5EB84A13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A0B5E15-BCA1-5E34-CF22-8550F388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3DD2FF-85E4-7A43-9095-4BACF4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73746B43-9BD3-E01A-8DD1-8DA8C0A2B5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279DBB-8242-EF22-5073-87905E9D14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1DF528-EF44-1F44-038A-671340A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2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E67EF2-D871-3F46-99F7-DD48CC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33706F-FF5B-5551-3869-9DCA127A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CFD05D0-126E-1256-0D30-374D0BF9BF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41055B6-4AD1-26C1-C4F7-CF1328D9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18575FA-D7CA-7679-628D-155339074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7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74AB5D-7FFD-736C-1623-EA6AA917D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021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FA63-C463-E641-07AF-7DD8970F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E7B4E5C-4B6C-A372-4D7A-60935B229B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310FDE4-5C04-26F8-FAC3-8719DF6C94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A240F8-76A0-1997-B9F3-54F516309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06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4816DF-A123-97CD-450D-585272E7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5CF20F71-09DA-9F91-ABB1-C56A9EC1C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A9AC594-18B3-6D82-2A11-CF02D4082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FFE5DB-672A-16E9-5D8B-FBCFAFA52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2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99D197-7E89-ED45-E75B-9CB551275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36" y="1188794"/>
            <a:ext cx="9144000" cy="4365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9C3-B4F0-6895-7895-5D12747E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362B973-30A2-9B07-E51E-40B97A58AC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424916-59C6-5E8B-8B88-733C79350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0C66E4-D439-C240-B041-095D9B0E3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3786B4-0EE8-C08D-1C89-C7819791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934AC21F-BC6C-DFBF-81A4-ECA0FD2D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F00248-1262-67A7-0B3B-5485F73BA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9FCFCE-55D4-D8C6-C8AB-476D94FB0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1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1ABC5D01-B57F-C97F-BA95-D0878377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3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2F9104-F05D-275A-A92B-724DB1DCA6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0D7927-E63F-C024-1212-A9D436462D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F5EBB40-5B7F-BE73-695F-DDA910069A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0E435BA3-819B-133F-FDA8-C801133ED5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C5233FE-AC5E-EB1E-E3BA-C810E643F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53FE61-4EAA-56B3-9246-61F37D9EE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30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3E43E8A-788D-FCC7-A45B-F9066B2C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7A41CB-3213-1242-AA55-3CEDD14E71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4A9373-8C5E-1540-3B7E-6B2514E32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8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6DD5403-554C-F753-1D08-51025B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7E74BA-AFD2-048B-EECC-11EB1BB61E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952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Questions?</a:t>
            </a:r>
            <a:endParaRPr lang="en-IE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3311DF-0857-DAB1-8E64-74A54FC43C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8952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A2EF07C2-F081-E407-679A-F1F305ABF7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40" y="6157781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4262CE2-8F50-7840-CCC9-53FCCA396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FA68CE-9F73-87AB-AFC0-91B119F254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44008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0652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-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down with a pink arrow&#10;&#10;Description automatically generated">
            <a:extLst>
              <a:ext uri="{FF2B5EF4-FFF2-40B4-BE49-F238E27FC236}">
                <a16:creationId xmlns:a16="http://schemas.microsoft.com/office/drawing/2014/main" id="{6ED33A12-6EAD-544F-1E99-80D767E5F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4691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Thank you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4691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29009E1D-E3E2-7321-F6B4-74400639E9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36D015-6148-F850-0DBB-FE04B2C0B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CDFBF9-68B2-ADE5-E57B-92349C2966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13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D7F0-1873-2835-FDC3-34ABF890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BD94C-024B-1245-E312-48F12053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65"/>
              </a:spcBef>
            </a:pPr>
            <a:r>
              <a:rPr lang="en-US" spc="70"/>
              <a:t>©</a:t>
            </a:r>
            <a:r>
              <a:rPr lang="en-US" spc="190"/>
              <a:t> </a:t>
            </a:r>
            <a:r>
              <a:rPr lang="en-US"/>
              <a:t>2</a:t>
            </a:r>
            <a:r>
              <a:rPr lang="en-US" spc="190"/>
              <a:t> </a:t>
            </a:r>
            <a:r>
              <a:rPr lang="en-US"/>
              <a:t>0</a:t>
            </a:r>
            <a:r>
              <a:rPr lang="en-US" spc="190"/>
              <a:t> </a:t>
            </a:r>
            <a:r>
              <a:rPr lang="en-US"/>
              <a:t>2</a:t>
            </a:r>
            <a:r>
              <a:rPr lang="en-US" spc="190"/>
              <a:t> </a:t>
            </a:r>
            <a:r>
              <a:rPr lang="en-US" spc="-50"/>
              <a:t>3</a:t>
            </a:r>
            <a:endParaRPr lang="en-US" spc="-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EFEA6-5E64-7A99-856B-537188FE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65"/>
              </a:spcBef>
            </a:pPr>
            <a:r>
              <a:rPr lang="pt-BR"/>
              <a:t>F</a:t>
            </a:r>
            <a:r>
              <a:rPr lang="pt-BR" spc="180"/>
              <a:t> </a:t>
            </a:r>
            <a:r>
              <a:rPr lang="pt-BR"/>
              <a:t>o</a:t>
            </a:r>
            <a:r>
              <a:rPr lang="pt-BR" spc="180"/>
              <a:t> </a:t>
            </a:r>
            <a:r>
              <a:rPr lang="pt-BR"/>
              <a:t>r</a:t>
            </a:r>
            <a:r>
              <a:rPr lang="pt-BR" spc="180"/>
              <a:t> </a:t>
            </a:r>
            <a:r>
              <a:rPr lang="pt-BR"/>
              <a:t>s</a:t>
            </a:r>
            <a:r>
              <a:rPr lang="pt-BR" spc="180"/>
              <a:t> </a:t>
            </a:r>
            <a:r>
              <a:rPr lang="pt-BR"/>
              <a:t>s</a:t>
            </a:r>
            <a:r>
              <a:rPr lang="pt-BR" spc="180"/>
              <a:t> </a:t>
            </a:r>
            <a:r>
              <a:rPr lang="pt-BR"/>
              <a:t>é</a:t>
            </a:r>
            <a:r>
              <a:rPr lang="pt-BR" spc="185"/>
              <a:t> </a:t>
            </a:r>
            <a:r>
              <a:rPr lang="pt-BR" spc="-50"/>
              <a:t>n</a:t>
            </a:r>
            <a:endParaRPr lang="pt-BR" spc="-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32B16-0B0F-252B-2E0D-CBC10A0C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3980">
              <a:lnSpc>
                <a:spcPts val="1650"/>
              </a:lnSpc>
            </a:pPr>
            <a:fld id="{81D60167-4931-47E6-BA6A-407CBD079E47}" type="slidenum">
              <a:rPr lang="en-US" spc="-50" smtClean="0"/>
              <a:pPr marL="93980">
                <a:lnSpc>
                  <a:spcPts val="1650"/>
                </a:lnSpc>
              </a:pPr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400874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F0B2CE3-125A-0B73-E4FE-0734662A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4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FA998F7-C9FD-75FE-1989-58711110D3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C4852A-BF15-55CF-C1EE-B2A1EE9F8A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4C5077F1-3C88-B628-4B01-71ECE53BC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554C7CE-D57B-EC80-6FBB-DA05B68AE0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A42770-2FED-D5FA-3D0C-9E2772B5E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7580E0-9F13-97E9-9959-19219A4C2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11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B90E8BC-996B-FD64-633B-4AC70E52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5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82C0BEE-4A33-1E63-CFA8-EB9CBB3B63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2AD2FA-1042-B052-7C31-DDD6B5C8E9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1D2E51D-3703-6B84-0A5B-A9E8C8F821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7C2B3BD-21FE-18EA-3636-D79431CB9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2F9C81-7A04-2DEC-3945-0C2376B42C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53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03C1D700-F016-387B-C036-FBA31A0C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6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E320D7-6F72-4A72-49C7-477F5C30C0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BE9935E-1B6B-6266-375F-A1AE1571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29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37093E4-EF07-27C8-C343-235C3B46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34B3C-AF8A-6762-5A3F-69C1E935EE6B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2045620"/>
            <a:ext cx="4927600" cy="3897312"/>
          </a:xfrm>
        </p:spPr>
        <p:txBody>
          <a:bodyPr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16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  <a:p>
            <a:pPr lvl="0"/>
            <a:r>
              <a:rPr lang="en-US" dirty="0"/>
              <a:t>Click to edit topic 2</a:t>
            </a:r>
          </a:p>
          <a:p>
            <a:pPr lvl="0"/>
            <a:r>
              <a:rPr lang="en-US" dirty="0"/>
              <a:t>Click to edit topic 3</a:t>
            </a:r>
          </a:p>
          <a:p>
            <a:pPr lvl="0"/>
            <a:r>
              <a:rPr lang="en-US" dirty="0"/>
              <a:t>Click to edit topic 4</a:t>
            </a:r>
          </a:p>
          <a:p>
            <a:pPr lvl="0"/>
            <a:r>
              <a:rPr lang="en-US" dirty="0"/>
              <a:t>Click to edit topic 5</a:t>
            </a: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09FA143D-FBAF-5981-664A-6E98CF098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4AF2A4-B9D8-B63C-54EC-84E9A50FEB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874517-20A9-FC10-9A9F-5E048C97F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264323F-1D18-F3FF-A86A-82586A17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1612487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037E0-0CB5-84BF-F256-1C8FBDF5BB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724" y="1973346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0D2F066-77B6-7665-E81A-9125D4177B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7838" y="292494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E31504-FAFF-1AFF-A235-E9E4DE83D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6724" y="328580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512B05D-8F7E-592C-65FB-9F72A6451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838" y="436510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6DC051-5522-4F20-E853-0D5CA4B14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4" y="472596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E199F-7967-B0AC-59F7-4CECB84FAAB7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E2C6A612-6A5C-ED18-8F33-9591778E8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7AA724-86B6-6989-31D4-7431B91C2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8B27B-71C0-059D-333B-846290369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9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1C74-1E13-0914-963C-A164BFD2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5CA4E-50C9-932A-70A1-2FA4FA1EB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825625"/>
            <a:ext cx="10989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AC5C-ECFD-57B3-94B3-7194D08F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F4417-4DA6-43A5-98C4-A67CB84CF7E1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2EF8-9DF0-A655-AE88-6086574A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EFD5-93E7-57A9-6372-7256BA40C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2EF1D-ED8D-4A3B-8BA0-E75E6521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8" r:id="rId27"/>
    <p:sldLayoutId id="2147484029" r:id="rId28"/>
    <p:sldLayoutId id="2147484030" r:id="rId29"/>
    <p:sldLayoutId id="2147484031" r:id="rId30"/>
    <p:sldLayoutId id="2147484032" r:id="rId31"/>
    <p:sldLayoutId id="2147484033" r:id="rId32"/>
    <p:sldLayoutId id="2147484034" r:id="rId33"/>
    <p:sldLayoutId id="2147484035" r:id="rId34"/>
    <p:sldLayoutId id="2147484036" r:id="rId35"/>
    <p:sldLayoutId id="2147484037" r:id="rId36"/>
    <p:sldLayoutId id="2147484038" r:id="rId37"/>
    <p:sldLayoutId id="2147484039" r:id="rId38"/>
    <p:sldLayoutId id="2147484040" r:id="rId39"/>
    <p:sldLayoutId id="2147484041" r:id="rId40"/>
    <p:sldLayoutId id="2147484042" r:id="rId41"/>
    <p:sldLayoutId id="2147484043" r:id="rId42"/>
    <p:sldLayoutId id="2147484045" r:id="rId4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124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4.jpg"/><Relationship Id="rId7" Type="http://schemas.openxmlformats.org/officeDocument/2006/relationships/image" Target="../media/image3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0.jpg"/><Relationship Id="rId7" Type="http://schemas.openxmlformats.org/officeDocument/2006/relationships/image" Target="../media/image3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8D95-C9B7-6C3A-3AF6-E85C02732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Computer Vision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3D042-FAE4-4538-F81E-DE8202F395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AI for 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9238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82698-C3F5-5C97-0CAB-DA3961091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6" r="2" b="23164"/>
          <a:stretch/>
        </p:blipFill>
        <p:spPr>
          <a:xfrm>
            <a:off x="363984" y="1825625"/>
            <a:ext cx="10989816" cy="4214228"/>
          </a:xfrm>
          <a:prstGeom prst="rect">
            <a:avLst/>
          </a:prstGeom>
          <a:noFill/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E6CAD3C-A046-2958-CAE0-A63BE6324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882" y="508267"/>
            <a:ext cx="7686675" cy="6197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chemeClr val="tx1"/>
                </a:solidFill>
              </a:rPr>
              <a:t>Common</a:t>
            </a:r>
            <a:r>
              <a:rPr sz="3900" spc="45" dirty="0">
                <a:solidFill>
                  <a:schemeClr val="tx1"/>
                </a:solidFill>
              </a:rPr>
              <a:t> </a:t>
            </a:r>
            <a:r>
              <a:rPr sz="3900" spc="-40" dirty="0">
                <a:solidFill>
                  <a:schemeClr val="tx1"/>
                </a:solidFill>
              </a:rPr>
              <a:t>Visual</a:t>
            </a:r>
            <a:r>
              <a:rPr sz="3900" spc="45" dirty="0">
                <a:solidFill>
                  <a:schemeClr val="tx1"/>
                </a:solidFill>
              </a:rPr>
              <a:t> </a:t>
            </a:r>
            <a:r>
              <a:rPr sz="3900" dirty="0">
                <a:solidFill>
                  <a:schemeClr val="tx1"/>
                </a:solidFill>
              </a:rPr>
              <a:t>Recognition</a:t>
            </a:r>
            <a:r>
              <a:rPr sz="3900" spc="45" dirty="0">
                <a:solidFill>
                  <a:schemeClr val="tx1"/>
                </a:solidFill>
              </a:rPr>
              <a:t> </a:t>
            </a:r>
            <a:r>
              <a:rPr sz="3900" spc="-65" dirty="0">
                <a:solidFill>
                  <a:schemeClr val="tx1"/>
                </a:solidFill>
              </a:rPr>
              <a:t>Tasks</a:t>
            </a:r>
            <a:endParaRPr sz="3900" dirty="0">
              <a:solidFill>
                <a:schemeClr val="tx1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49C0A82-7B00-DAE8-8461-47086F6A4427}"/>
              </a:ext>
            </a:extLst>
          </p:cNvPr>
          <p:cNvSpPr txBox="1"/>
          <p:nvPr/>
        </p:nvSpPr>
        <p:spPr>
          <a:xfrm>
            <a:off x="5750760" y="1158251"/>
            <a:ext cx="3150870" cy="3129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dirty="0">
                <a:latin typeface="Arial Rounded MT Bold"/>
                <a:cs typeface="Arial Rounded MT Bold"/>
              </a:rPr>
              <a:t>What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is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THIS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person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spc="-10" dirty="0">
                <a:latin typeface="Arial Rounded MT Bold"/>
                <a:cs typeface="Arial Rounded MT Bold"/>
              </a:rPr>
              <a:t>doing?</a:t>
            </a:r>
            <a:endParaRPr dirty="0">
              <a:latin typeface="Arial Rounded MT Bold"/>
              <a:cs typeface="Arial Rounded MT Bold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1EE9C4F-934F-E6D8-9980-F8980554D682}"/>
              </a:ext>
            </a:extLst>
          </p:cNvPr>
          <p:cNvSpPr txBox="1"/>
          <p:nvPr/>
        </p:nvSpPr>
        <p:spPr>
          <a:xfrm>
            <a:off x="1674061" y="1151902"/>
            <a:ext cx="2912110" cy="3763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45085">
              <a:spcBef>
                <a:spcPts val="295"/>
              </a:spcBef>
            </a:pPr>
            <a:r>
              <a:rPr sz="2200" dirty="0">
                <a:latin typeface="Arial Rounded MT Bold"/>
                <a:cs typeface="Arial Rounded MT Bold"/>
              </a:rPr>
              <a:t>Activity</a:t>
            </a:r>
            <a:r>
              <a:rPr sz="2200" spc="-40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recognition:</a:t>
            </a:r>
            <a:endParaRPr sz="2200" dirty="0"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9833153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380A42C-245D-9C52-0FB3-10EB272D9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898" y="697402"/>
            <a:ext cx="7686675" cy="6197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Common</a:t>
            </a:r>
            <a:r>
              <a:rPr sz="3900" spc="45" dirty="0"/>
              <a:t> </a:t>
            </a:r>
            <a:r>
              <a:rPr sz="3900" spc="-40" dirty="0"/>
              <a:t>Visual</a:t>
            </a:r>
            <a:r>
              <a:rPr sz="3900" spc="45" dirty="0"/>
              <a:t> </a:t>
            </a:r>
            <a:r>
              <a:rPr sz="3900" dirty="0"/>
              <a:t>Recognition</a:t>
            </a:r>
            <a:r>
              <a:rPr sz="3900" spc="45" dirty="0"/>
              <a:t> </a:t>
            </a:r>
            <a:r>
              <a:rPr sz="3900" spc="-65" dirty="0"/>
              <a:t>Tasks</a:t>
            </a:r>
            <a:endParaRPr sz="39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4462E89-F6CD-8134-5271-B32922F3F404}"/>
              </a:ext>
            </a:extLst>
          </p:cNvPr>
          <p:cNvSpPr txBox="1"/>
          <p:nvPr/>
        </p:nvSpPr>
        <p:spPr>
          <a:xfrm>
            <a:off x="4156899" y="5708057"/>
            <a:ext cx="3876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Image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source: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Pascal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Context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dataset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CBE4E05-8FB5-4135-2967-80B30FE76887}"/>
              </a:ext>
            </a:extLst>
          </p:cNvPr>
          <p:cNvSpPr txBox="1"/>
          <p:nvPr/>
        </p:nvSpPr>
        <p:spPr>
          <a:xfrm>
            <a:off x="6640776" y="1347386"/>
            <a:ext cx="3150870" cy="3129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dirty="0">
                <a:latin typeface="Arial Rounded MT Bold"/>
                <a:cs typeface="Arial Rounded MT Bold"/>
              </a:rPr>
              <a:t>What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is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THIS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person</a:t>
            </a:r>
            <a:r>
              <a:rPr spc="-45" dirty="0">
                <a:latin typeface="Arial Rounded MT Bold"/>
                <a:cs typeface="Arial Rounded MT Bold"/>
              </a:rPr>
              <a:t> </a:t>
            </a:r>
            <a:r>
              <a:rPr spc="-10" dirty="0">
                <a:latin typeface="Arial Rounded MT Bold"/>
                <a:cs typeface="Arial Rounded MT Bold"/>
              </a:rPr>
              <a:t>doing?</a:t>
            </a:r>
            <a:endParaRPr>
              <a:latin typeface="Arial Rounded MT Bold"/>
              <a:cs typeface="Arial Rounded MT 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AE547D0-B941-5508-AB5A-9BFCB373B903}"/>
              </a:ext>
            </a:extLst>
          </p:cNvPr>
          <p:cNvSpPr txBox="1"/>
          <p:nvPr/>
        </p:nvSpPr>
        <p:spPr>
          <a:xfrm>
            <a:off x="2564077" y="1341037"/>
            <a:ext cx="2912110" cy="3763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45085">
              <a:spcBef>
                <a:spcPts val="295"/>
              </a:spcBef>
            </a:pPr>
            <a:r>
              <a:rPr sz="2200" dirty="0">
                <a:latin typeface="Arial Rounded MT Bold"/>
                <a:cs typeface="Arial Rounded MT Bold"/>
              </a:rPr>
              <a:t>Activity</a:t>
            </a:r>
            <a:r>
              <a:rPr sz="2200" spc="-40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recognition:</a:t>
            </a:r>
            <a:endParaRPr sz="2200">
              <a:latin typeface="Arial Rounded MT Bold"/>
              <a:cs typeface="Arial Rounded MT Bold"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2D7875DE-D0CB-AE7B-35D1-A131E03F1A3C}"/>
              </a:ext>
            </a:extLst>
          </p:cNvPr>
          <p:cNvGrpSpPr/>
          <p:nvPr/>
        </p:nvGrpSpPr>
        <p:grpSpPr>
          <a:xfrm>
            <a:off x="3456891" y="1800986"/>
            <a:ext cx="5278120" cy="3958590"/>
            <a:chOff x="1932891" y="1800986"/>
            <a:chExt cx="5278120" cy="3958590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DA46A5-1AF5-7012-0B52-8960E6F066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2891" y="1800986"/>
              <a:ext cx="5278055" cy="395854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D3B5C86-4F42-4E65-F3D5-81E070A86D82}"/>
                </a:ext>
              </a:extLst>
            </p:cNvPr>
            <p:cNvSpPr/>
            <p:nvPr/>
          </p:nvSpPr>
          <p:spPr>
            <a:xfrm>
              <a:off x="6111595" y="2412723"/>
              <a:ext cx="732790" cy="2466340"/>
            </a:xfrm>
            <a:custGeom>
              <a:avLst/>
              <a:gdLst/>
              <a:ahLst/>
              <a:cxnLst/>
              <a:rect l="l" t="t" r="r" b="b"/>
              <a:pathLst>
                <a:path w="732790" h="2466340">
                  <a:moveTo>
                    <a:pt x="0" y="0"/>
                  </a:moveTo>
                  <a:lnTo>
                    <a:pt x="732782" y="0"/>
                  </a:lnTo>
                  <a:lnTo>
                    <a:pt x="732782" y="2466299"/>
                  </a:lnTo>
                  <a:lnTo>
                    <a:pt x="0" y="246629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8EBA061-8329-639E-F407-D4F6B4FDFC00}"/>
              </a:ext>
            </a:extLst>
          </p:cNvPr>
          <p:cNvSpPr txBox="1"/>
          <p:nvPr/>
        </p:nvSpPr>
        <p:spPr>
          <a:xfrm>
            <a:off x="2398356" y="2612002"/>
            <a:ext cx="959485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input: Bounding </a:t>
            </a:r>
            <a:r>
              <a:rPr spc="-25" dirty="0">
                <a:solidFill>
                  <a:srgbClr val="00F900"/>
                </a:solidFill>
                <a:latin typeface="Trebuchet MS"/>
                <a:cs typeface="Trebuchet MS"/>
              </a:rPr>
              <a:t>box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61E840A-56AC-4586-30FA-12F4D55C0E1D}"/>
              </a:ext>
            </a:extLst>
          </p:cNvPr>
          <p:cNvSpPr txBox="1"/>
          <p:nvPr/>
        </p:nvSpPr>
        <p:spPr>
          <a:xfrm>
            <a:off x="8821339" y="2386245"/>
            <a:ext cx="1075690" cy="1366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output: Answers </a:t>
            </a:r>
            <a:r>
              <a:rPr dirty="0">
                <a:solidFill>
                  <a:srgbClr val="00F900"/>
                </a:solidFill>
                <a:latin typeface="Trebuchet MS"/>
                <a:cs typeface="Trebuchet MS"/>
              </a:rPr>
              <a:t>to</a:t>
            </a:r>
            <a:r>
              <a:rPr spc="-5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F900"/>
                </a:solidFill>
                <a:latin typeface="Trebuchet MS"/>
                <a:cs typeface="Trebuchet MS"/>
              </a:rPr>
              <a:t>a</a:t>
            </a:r>
            <a:r>
              <a:rPr spc="-5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00F900"/>
                </a:solidFill>
                <a:latin typeface="Trebuchet MS"/>
                <a:cs typeface="Trebuchet MS"/>
              </a:rPr>
              <a:t>list</a:t>
            </a:r>
            <a:r>
              <a:rPr spc="500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F900"/>
                </a:solidFill>
                <a:latin typeface="Trebuchet MS"/>
                <a:cs typeface="Trebuchet MS"/>
              </a:rPr>
              <a:t>of</a:t>
            </a:r>
            <a:r>
              <a:rPr spc="-5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yes/no questions.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6C35BF8-D173-5AF9-C913-65652374713A}"/>
              </a:ext>
            </a:extLst>
          </p:cNvPr>
          <p:cNvSpPr txBox="1"/>
          <p:nvPr/>
        </p:nvSpPr>
        <p:spPr>
          <a:xfrm>
            <a:off x="8821340" y="3986445"/>
            <a:ext cx="1386205" cy="10998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standing? sitting?</a:t>
            </a:r>
            <a:r>
              <a:rPr spc="500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F900"/>
                </a:solidFill>
                <a:latin typeface="Trebuchet MS"/>
                <a:cs typeface="Trebuchet MS"/>
              </a:rPr>
              <a:t>riding</a:t>
            </a:r>
            <a:r>
              <a:rPr spc="-20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0F900"/>
                </a:solidFill>
                <a:latin typeface="Trebuchet MS"/>
                <a:cs typeface="Trebuchet MS"/>
              </a:rPr>
              <a:t>a</a:t>
            </a:r>
            <a:r>
              <a:rPr spc="-15" dirty="0">
                <a:solidFill>
                  <a:srgbClr val="00F900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00F900"/>
                </a:solidFill>
                <a:latin typeface="Trebuchet MS"/>
                <a:cs typeface="Trebuchet MS"/>
              </a:rPr>
              <a:t>bike?</a:t>
            </a:r>
            <a:endParaRPr>
              <a:latin typeface="Trebuchet MS"/>
              <a:cs typeface="Trebuchet MS"/>
            </a:endParaRPr>
          </a:p>
          <a:p>
            <a:pPr marL="12700">
              <a:lnSpc>
                <a:spcPts val="2039"/>
              </a:lnSpc>
            </a:pPr>
            <a:r>
              <a:rPr spc="-50" dirty="0">
                <a:solidFill>
                  <a:srgbClr val="00F900"/>
                </a:solidFill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FC89CEA-AB4F-19D5-2977-A2FC64782EA2}"/>
              </a:ext>
            </a:extLst>
          </p:cNvPr>
          <p:cNvSpPr txBox="1"/>
          <p:nvPr/>
        </p:nvSpPr>
        <p:spPr>
          <a:xfrm>
            <a:off x="2501825" y="3997056"/>
            <a:ext cx="2660650" cy="17424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705" rIns="0" bIns="0" rtlCol="0">
            <a:spAutoFit/>
          </a:bodyPr>
          <a:lstStyle/>
          <a:p>
            <a:pPr marL="45720" marR="93980">
              <a:lnSpc>
                <a:spcPts val="2600"/>
              </a:lnSpc>
              <a:spcBef>
                <a:spcPts val="415"/>
              </a:spcBef>
            </a:pPr>
            <a:r>
              <a:rPr sz="2200" dirty="0">
                <a:latin typeface="Arial Rounded MT Bold"/>
                <a:cs typeface="Arial Rounded MT Bold"/>
              </a:rPr>
              <a:t>Similar</a:t>
            </a:r>
            <a:r>
              <a:rPr sz="2200" spc="-85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tasks: </a:t>
            </a:r>
            <a:r>
              <a:rPr sz="2200" dirty="0">
                <a:latin typeface="Arial Rounded MT Bold"/>
                <a:cs typeface="Arial Rounded MT Bold"/>
              </a:rPr>
              <a:t>Facial</a:t>
            </a:r>
            <a:r>
              <a:rPr sz="2200" spc="-130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expressions </a:t>
            </a:r>
            <a:r>
              <a:rPr sz="2200" spc="-20" dirty="0">
                <a:latin typeface="Arial Rounded MT Bold"/>
                <a:cs typeface="Arial Rounded MT Bold"/>
              </a:rPr>
              <a:t>Tree</a:t>
            </a:r>
            <a:r>
              <a:rPr sz="2200" spc="-100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speciation Clothing </a:t>
            </a:r>
            <a:r>
              <a:rPr sz="2200" dirty="0">
                <a:latin typeface="Arial Rounded MT Bold"/>
                <a:cs typeface="Arial Rounded MT Bold"/>
              </a:rPr>
              <a:t>recognition</a:t>
            </a:r>
            <a:r>
              <a:rPr sz="2200" spc="-95" dirty="0">
                <a:latin typeface="Arial Rounded MT Bold"/>
                <a:cs typeface="Arial Rounded MT Bold"/>
              </a:rPr>
              <a:t> </a:t>
            </a:r>
            <a:r>
              <a:rPr sz="2200" spc="-20" dirty="0">
                <a:latin typeface="Arial Rounded MT Bold"/>
                <a:cs typeface="Arial Rounded MT Bold"/>
              </a:rPr>
              <a:t>etc.</a:t>
            </a:r>
            <a:endParaRPr sz="2200"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4070847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003" y="-8052"/>
            <a:ext cx="10989816" cy="1325563"/>
          </a:xfrm>
        </p:spPr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2083434" y="5184373"/>
            <a:ext cx="88198" cy="2531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" defTabSz="713232">
              <a:spcBef>
                <a:spcPts val="78"/>
              </a:spcBef>
            </a:pPr>
            <a:r>
              <a:rPr lang="en-US" sz="1521" kern="1200" spc="-39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8909" y="5144755"/>
            <a:ext cx="4814999" cy="330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" defTabSz="713232">
              <a:spcBef>
                <a:spcPts val="78"/>
              </a:spcBef>
            </a:pPr>
            <a:r>
              <a:rPr lang="en-GB" sz="2028" kern="1200" dirty="0">
                <a:latin typeface="Arial"/>
                <a:ea typeface="+mn-ea"/>
                <a:cs typeface="Arial"/>
              </a:rPr>
              <a:t>If</a:t>
            </a:r>
            <a:r>
              <a:rPr lang="en-GB" sz="2028" kern="1200" spc="66" dirty="0">
                <a:latin typeface="Arial"/>
                <a:ea typeface="+mn-ea"/>
                <a:cs typeface="Arial"/>
              </a:rPr>
              <a:t> </a:t>
            </a:r>
            <a:r>
              <a:rPr lang="en-GB" sz="2028" kern="1200" dirty="0">
                <a:latin typeface="Arial"/>
                <a:ea typeface="+mn-ea"/>
                <a:cs typeface="Arial"/>
              </a:rPr>
              <a:t>done</a:t>
            </a:r>
            <a:r>
              <a:rPr lang="en-GB" sz="2028" kern="1200" spc="70" dirty="0">
                <a:latin typeface="Arial"/>
                <a:ea typeface="+mn-ea"/>
                <a:cs typeface="Arial"/>
              </a:rPr>
              <a:t> </a:t>
            </a:r>
            <a:r>
              <a:rPr lang="en-GB" sz="2028" kern="1200" spc="-23" dirty="0">
                <a:latin typeface="Arial"/>
                <a:ea typeface="+mn-ea"/>
                <a:cs typeface="Arial"/>
              </a:rPr>
              <a:t>per-</a:t>
            </a:r>
            <a:r>
              <a:rPr lang="en-GB" sz="2028" kern="1200" dirty="0">
                <a:latin typeface="Arial"/>
                <a:ea typeface="+mn-ea"/>
                <a:cs typeface="Arial"/>
              </a:rPr>
              <a:t>pixel:</a:t>
            </a:r>
            <a:r>
              <a:rPr lang="en-GB" sz="2028" kern="1200" spc="70" dirty="0">
                <a:latin typeface="Arial"/>
                <a:ea typeface="+mn-ea"/>
                <a:cs typeface="Arial"/>
              </a:rPr>
              <a:t> </a:t>
            </a:r>
            <a:r>
              <a:rPr lang="en-GB" sz="2028" kern="1200" dirty="0">
                <a:latin typeface="Arial"/>
                <a:ea typeface="+mn-ea"/>
                <a:cs typeface="Arial"/>
              </a:rPr>
              <a:t>semantic</a:t>
            </a:r>
            <a:r>
              <a:rPr lang="en-GB" sz="2028" kern="1200" spc="70" dirty="0">
                <a:latin typeface="Arial"/>
                <a:ea typeface="+mn-ea"/>
                <a:cs typeface="Arial"/>
              </a:rPr>
              <a:t> </a:t>
            </a:r>
            <a:r>
              <a:rPr lang="en-GB" sz="2028" kern="1200" spc="-8" dirty="0">
                <a:latin typeface="Arial"/>
                <a:ea typeface="+mn-ea"/>
                <a:cs typeface="Arial"/>
              </a:rPr>
              <a:t>segmentation.</a:t>
            </a:r>
            <a:endParaRPr lang="en-GB" sz="2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/>
          </p:cNvSpPr>
          <p:nvPr/>
        </p:nvSpPr>
        <p:spPr>
          <a:xfrm>
            <a:off x="7889199" y="5827611"/>
            <a:ext cx="2152623" cy="1710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9718" defTabSz="713232">
              <a:lnSpc>
                <a:spcPts val="1287"/>
              </a:lnSpc>
              <a:spcAft>
                <a:spcPts val="600"/>
              </a:spcAft>
            </a:pPr>
            <a:fld id="{81D60167-4931-47E6-BA6A-407CBD079E47}" type="slidenum">
              <a:rPr sz="1404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29718" defTabSz="713232">
                <a:lnSpc>
                  <a:spcPts val="1287"/>
                </a:lnSpc>
                <a:spcAft>
                  <a:spcPts val="600"/>
                </a:spcAft>
              </a:pPr>
              <a:t>12</a:t>
            </a:fld>
            <a:endParaRPr spc="-25"/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50181C75-09F6-DE5B-8980-C1BC736E5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85" y="1246644"/>
            <a:ext cx="5819614" cy="4364711"/>
          </a:xfrm>
          <a:prstGeom prst="rect">
            <a:avLst/>
          </a:prstGeom>
        </p:spPr>
      </p:pic>
      <p:sp>
        <p:nvSpPr>
          <p:cNvPr id="29" name="object 6">
            <a:extLst>
              <a:ext uri="{FF2B5EF4-FFF2-40B4-BE49-F238E27FC236}">
                <a16:creationId xmlns:a16="http://schemas.microsoft.com/office/drawing/2014/main" id="{BDBE48ED-C946-1814-AEB4-6BBBB41F6B82}"/>
              </a:ext>
            </a:extLst>
          </p:cNvPr>
          <p:cNvSpPr txBox="1"/>
          <p:nvPr/>
        </p:nvSpPr>
        <p:spPr>
          <a:xfrm>
            <a:off x="4692215" y="3672752"/>
            <a:ext cx="12153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Motorbike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DC371878-8474-BE38-F25B-CEC15CB82957}"/>
              </a:ext>
            </a:extLst>
          </p:cNvPr>
          <p:cNvSpPr txBox="1"/>
          <p:nvPr/>
        </p:nvSpPr>
        <p:spPr>
          <a:xfrm>
            <a:off x="3619057" y="4731756"/>
            <a:ext cx="106997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Person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047C65C4-6C07-FB66-EA4B-189DCF46AD93}"/>
              </a:ext>
            </a:extLst>
          </p:cNvPr>
          <p:cNvSpPr txBox="1"/>
          <p:nvPr/>
        </p:nvSpPr>
        <p:spPr>
          <a:xfrm>
            <a:off x="3969217" y="2650794"/>
            <a:ext cx="8978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Person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3CE25C2A-974F-3C52-1E78-17FA99FAE83C}"/>
              </a:ext>
            </a:extLst>
          </p:cNvPr>
          <p:cNvSpPr txBox="1"/>
          <p:nvPr/>
        </p:nvSpPr>
        <p:spPr>
          <a:xfrm>
            <a:off x="5401310" y="2650794"/>
            <a:ext cx="8978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Person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19F39116-CE73-CEFA-FBBC-AF4256CDFF96}"/>
              </a:ext>
            </a:extLst>
          </p:cNvPr>
          <p:cNvSpPr txBox="1"/>
          <p:nvPr/>
        </p:nvSpPr>
        <p:spPr>
          <a:xfrm>
            <a:off x="2365108" y="2649523"/>
            <a:ext cx="106997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Person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301D6566-4D3A-2DFD-652B-83646B9E216D}"/>
              </a:ext>
            </a:extLst>
          </p:cNvPr>
          <p:cNvSpPr txBox="1"/>
          <p:nvPr/>
        </p:nvSpPr>
        <p:spPr>
          <a:xfrm>
            <a:off x="3122284" y="1781040"/>
            <a:ext cx="66484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Tree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3E337CC3-C072-1194-8876-925FB2A3001A}"/>
              </a:ext>
            </a:extLst>
          </p:cNvPr>
          <p:cNvSpPr txBox="1"/>
          <p:nvPr/>
        </p:nvSpPr>
        <p:spPr>
          <a:xfrm>
            <a:off x="7008121" y="2487174"/>
            <a:ext cx="8978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Person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B9A1331-64EE-7EB7-CD48-860E0E195C09}"/>
              </a:ext>
            </a:extLst>
          </p:cNvPr>
          <p:cNvSpPr txBox="1"/>
          <p:nvPr/>
        </p:nvSpPr>
        <p:spPr>
          <a:xfrm>
            <a:off x="5575270" y="4976977"/>
            <a:ext cx="72199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Road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5C609CEC-F53B-989D-E4FB-9CE965F70956}"/>
              </a:ext>
            </a:extLst>
          </p:cNvPr>
          <p:cNvSpPr txBox="1"/>
          <p:nvPr/>
        </p:nvSpPr>
        <p:spPr>
          <a:xfrm>
            <a:off x="6946870" y="4849977"/>
            <a:ext cx="72199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Road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3BA23E4C-42EA-1B4D-E237-A134C6F1D4D0}"/>
              </a:ext>
            </a:extLst>
          </p:cNvPr>
          <p:cNvSpPr txBox="1"/>
          <p:nvPr/>
        </p:nvSpPr>
        <p:spPr>
          <a:xfrm>
            <a:off x="2076696" y="4028352"/>
            <a:ext cx="12153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Motorbike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24232188-F65C-C9A5-189F-3F534B270597}"/>
              </a:ext>
            </a:extLst>
          </p:cNvPr>
          <p:cNvSpPr txBox="1"/>
          <p:nvPr/>
        </p:nvSpPr>
        <p:spPr>
          <a:xfrm>
            <a:off x="6208384" y="1697604"/>
            <a:ext cx="66484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Tree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2529C44D-5A72-F621-C03A-C0A1E7ABE998}"/>
              </a:ext>
            </a:extLst>
          </p:cNvPr>
          <p:cNvSpPr txBox="1"/>
          <p:nvPr/>
        </p:nvSpPr>
        <p:spPr>
          <a:xfrm>
            <a:off x="6975418" y="1380104"/>
            <a:ext cx="66484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Tree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C2B349A9-E329-F698-1AA6-22C1349A689A}"/>
              </a:ext>
            </a:extLst>
          </p:cNvPr>
          <p:cNvSpPr txBox="1"/>
          <p:nvPr/>
        </p:nvSpPr>
        <p:spPr>
          <a:xfrm>
            <a:off x="4829118" y="1875404"/>
            <a:ext cx="664845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720">
              <a:spcBef>
                <a:spcPts val="28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Tree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DBDBF0C3-BDFA-3D6D-D4C0-BB793DD470B2}"/>
              </a:ext>
            </a:extLst>
          </p:cNvPr>
          <p:cNvSpPr txBox="1"/>
          <p:nvPr/>
        </p:nvSpPr>
        <p:spPr>
          <a:xfrm>
            <a:off x="6127315" y="3249991"/>
            <a:ext cx="1215390" cy="3581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Motorbike</a:t>
            </a:r>
            <a:endParaRPr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34F18A8E-70E6-9F72-E8EC-E2D57CE6D03F}"/>
              </a:ext>
            </a:extLst>
          </p:cNvPr>
          <p:cNvSpPr txBox="1"/>
          <p:nvPr/>
        </p:nvSpPr>
        <p:spPr>
          <a:xfrm>
            <a:off x="1498349" y="1181796"/>
            <a:ext cx="3810000" cy="4470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45085">
              <a:spcBef>
                <a:spcPts val="25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Semantic</a:t>
            </a:r>
            <a:r>
              <a:rPr sz="2400" kern="0" spc="-6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Arial Rounded MT Bold"/>
                <a:cs typeface="Arial Rounded MT Bold"/>
              </a:rPr>
              <a:t>Segmentation:</a:t>
            </a:r>
            <a:endParaRPr sz="2400" kern="0" dirty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3417B-0A17-0AA1-8559-684878CD09DE}"/>
              </a:ext>
            </a:extLst>
          </p:cNvPr>
          <p:cNvSpPr txBox="1"/>
          <p:nvPr/>
        </p:nvSpPr>
        <p:spPr>
          <a:xfrm>
            <a:off x="2171632" y="5626788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lang="en-GB" sz="2600" b="0" i="0" u="none" strike="noStrike" kern="0" cap="none" spc="8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done</a:t>
            </a:r>
            <a:r>
              <a:rPr kumimoji="0" lang="en-GB" sz="2600" b="0" i="0" u="none" strike="noStrike" kern="0" cap="none" spc="9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6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per-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pixel:</a:t>
            </a:r>
            <a:r>
              <a:rPr kumimoji="0" lang="en-GB" sz="2600" b="0" i="0" u="none" strike="noStrike" kern="0" cap="none" spc="9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semantic</a:t>
            </a:r>
            <a:r>
              <a:rPr kumimoji="0" lang="en-GB" sz="2600" b="0" i="0" u="none" strike="noStrike" kern="0" cap="none" spc="9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6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segmentation.</a:t>
            </a:r>
            <a:endParaRPr kumimoji="0" lang="en-GB" sz="2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938270" y="5136417"/>
            <a:ext cx="2534812" cy="562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en-GB" sz="1738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Semantic </a:t>
            </a:r>
            <a:r>
              <a:rPr lang="en-GB" sz="1738" b="1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segmentation</a:t>
            </a:r>
            <a:endParaRPr lang="en-GB" sz="1738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393795" defTabSz="722376">
              <a:spcBef>
                <a:spcPts val="55"/>
              </a:spcBef>
            </a:pP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one</a:t>
            </a:r>
            <a:r>
              <a:rPr lang="en-GB" sz="1738" kern="1200" spc="-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</a:t>
            </a:r>
            <a:r>
              <a:rPr lang="en-GB" sz="1738" kern="1200" spc="-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</a:t>
            </a:r>
            <a:r>
              <a:rPr lang="en-GB" sz="1738" kern="1200" spc="-2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class</a:t>
            </a:r>
            <a:endParaRPr lang="en-GB"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/>
          </p:cNvSpPr>
          <p:nvPr/>
        </p:nvSpPr>
        <p:spPr>
          <a:xfrm>
            <a:off x="7862856" y="5848369"/>
            <a:ext cx="2186142" cy="1737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13</a:t>
            </a:fld>
            <a:endParaRPr spc="-25"/>
          </a:p>
        </p:txBody>
      </p:sp>
      <p:pic>
        <p:nvPicPr>
          <p:cNvPr id="4" name="object 4" descr="A group of people standing around motorcycles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4907" y="1825625"/>
            <a:ext cx="2078719" cy="1559039"/>
          </a:xfrm>
          <a:prstGeom prst="rect">
            <a:avLst/>
          </a:prstGeom>
        </p:spPr>
      </p:pic>
      <p:pic>
        <p:nvPicPr>
          <p:cNvPr id="5" name="object 5" descr="A group of people standing in a line&#10;&#10;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7238" y="3526354"/>
            <a:ext cx="2156835" cy="16176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00093" y="1898052"/>
            <a:ext cx="1649221" cy="3360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845" indent="-246812" defTabSz="722376">
              <a:spcBef>
                <a:spcPts val="79"/>
              </a:spcBef>
              <a:buSzPct val="75000"/>
              <a:buChar char="•"/>
              <a:tabLst>
                <a:tab pos="256845" algn="l"/>
              </a:tabLst>
            </a:pPr>
            <a:r>
              <a:rPr lang="en-US" sz="205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input</a:t>
            </a:r>
            <a:r>
              <a:rPr lang="en-US" sz="2054" kern="1200" spc="1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054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image</a:t>
            </a:r>
            <a:endParaRPr lang="en-US"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8193" y="5136417"/>
            <a:ext cx="2448783" cy="562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defTabSz="722376">
              <a:spcBef>
                <a:spcPts val="79"/>
              </a:spcBef>
            </a:pPr>
            <a:r>
              <a:rPr lang="en-US" sz="1738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Instance </a:t>
            </a:r>
            <a:r>
              <a:rPr lang="en-US" sz="1738" b="1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segmentation</a:t>
            </a:r>
            <a:endParaRPr lang="en-US" sz="1738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algn="ctr" defTabSz="722376">
              <a:spcBef>
                <a:spcPts val="55"/>
              </a:spcBef>
            </a:pPr>
            <a:r>
              <a:rPr lang="en-US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one</a:t>
            </a:r>
            <a:r>
              <a:rPr lang="en-US" sz="1738" kern="1200" spc="-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</a:t>
            </a:r>
            <a:r>
              <a:rPr lang="en-US" sz="1738" kern="1200" spc="-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</a:t>
            </a:r>
            <a:r>
              <a:rPr lang="en-US" sz="1738" kern="1200" spc="-2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738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endParaRPr lang="en-US"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7168" y="3371391"/>
            <a:ext cx="1929574" cy="14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fr-FR" sz="869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</a:t>
            </a:r>
            <a:r>
              <a:rPr lang="fr-FR" sz="869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869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source:</a:t>
            </a:r>
            <a:r>
              <a:rPr lang="fr-FR" sz="869" kern="1200" spc="24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869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Pascal</a:t>
            </a:r>
            <a:r>
              <a:rPr lang="fr-FR" sz="869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869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Context</a:t>
            </a:r>
            <a:r>
              <a:rPr lang="fr-FR" sz="869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869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dataset</a:t>
            </a:r>
            <a:endParaRPr lang="fr-FR" sz="1100">
              <a:latin typeface="Trebuchet MS"/>
              <a:cs typeface="Trebuchet MS"/>
            </a:endParaRPr>
          </a:p>
        </p:txBody>
      </p:sp>
      <p:pic>
        <p:nvPicPr>
          <p:cNvPr id="9" name="object 9" descr="A group of yellow and orange shapes&#10;&#10;Description automatically generated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3965" y="3526354"/>
            <a:ext cx="2156835" cy="16176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7863341" y="5848317"/>
            <a:ext cx="2186673" cy="1737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14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6332" y="3525738"/>
            <a:ext cx="2157358" cy="16180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9108" y="1889897"/>
            <a:ext cx="1477016" cy="5409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33" marR="4013" defTabSz="722376">
              <a:lnSpc>
                <a:spcPct val="107100"/>
              </a:lnSpc>
              <a:spcBef>
                <a:spcPts val="75"/>
              </a:spcBef>
            </a:pPr>
            <a:r>
              <a:rPr lang="en-US" sz="1659" b="1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Panoptic segmentation</a:t>
            </a:r>
            <a:r>
              <a:rPr lang="en-US" sz="1659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:</a:t>
            </a:r>
            <a:endParaRPr lang="en-US"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9108" y="2434153"/>
            <a:ext cx="1513461" cy="103613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0033" marR="4013" defTabSz="722376">
              <a:lnSpc>
                <a:spcPts val="1975"/>
              </a:lnSpc>
              <a:spcBef>
                <a:spcPts val="166"/>
              </a:spcBef>
            </a:pP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Whole image </a:t>
            </a:r>
            <a:r>
              <a:rPr lang="en-GB" sz="1659" kern="1200" spc="-20">
                <a:solidFill>
                  <a:srgbClr val="FFFFFF"/>
                </a:solidFill>
                <a:latin typeface="Arial"/>
                <a:ea typeface="+mn-ea"/>
                <a:cs typeface="Arial"/>
              </a:rPr>
              <a:t>is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labelled,</a:t>
            </a:r>
            <a:r>
              <a:rPr lang="en-GB" sz="1659" kern="1200" spc="5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 spc="-16">
                <a:solidFill>
                  <a:srgbClr val="FFFFFF"/>
                </a:solidFill>
                <a:latin typeface="Arial"/>
                <a:ea typeface="+mn-ea"/>
                <a:cs typeface="Arial"/>
              </a:rPr>
              <a:t>with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separate </a:t>
            </a:r>
            <a:r>
              <a:rPr lang="en-GB" sz="1659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labels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for</a:t>
            </a:r>
            <a:r>
              <a:rPr lang="en-GB" sz="1659" kern="1200" spc="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each</a:t>
            </a:r>
            <a:r>
              <a:rPr lang="en-GB" sz="1659" kern="1200" spc="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object.</a:t>
            </a:r>
            <a:endParaRPr lang="en-GB" sz="2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5765" y="1825625"/>
            <a:ext cx="2157358" cy="1618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3769" y="3525738"/>
            <a:ext cx="2157358" cy="16180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67733" y="3805943"/>
            <a:ext cx="392285" cy="87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en-US" sz="5530" kern="1200" spc="-4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+</a:t>
            </a:r>
            <a:endParaRPr lang="en-US" sz="7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0958" y="2173492"/>
            <a:ext cx="392285" cy="87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en-US" sz="5530" kern="1200" spc="-4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=</a:t>
            </a:r>
            <a:endParaRPr lang="en-US" sz="7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5045" y="5143402"/>
            <a:ext cx="2501007" cy="5441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033" defTabSz="722376">
              <a:spcBef>
                <a:spcPts val="107"/>
              </a:spcBef>
            </a:pPr>
            <a:r>
              <a:rPr lang="en-GB" sz="1659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Semantic</a:t>
            </a:r>
            <a:r>
              <a:rPr lang="en-GB" sz="1659" b="1" kern="1200" spc="15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b="1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segmentation</a:t>
            </a:r>
            <a:endParaRPr lang="en-GB" sz="1659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88290" defTabSz="722376">
              <a:spcBef>
                <a:spcPts val="71"/>
              </a:spcBef>
            </a:pP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one</a:t>
            </a:r>
            <a:r>
              <a:rPr lang="en-GB" sz="1659" kern="1200" spc="7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</a:t>
            </a:r>
            <a:r>
              <a:rPr lang="en-GB" sz="1659" kern="1200" spc="7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</a:t>
            </a:r>
            <a:r>
              <a:rPr lang="en-GB" sz="1659" kern="1200" spc="7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class</a:t>
            </a:r>
            <a:r>
              <a:rPr lang="en-GB" sz="1659" kern="1200" spc="7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59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(stuﬀ)</a:t>
            </a:r>
            <a:endParaRPr lang="en-GB"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4599" y="5136192"/>
            <a:ext cx="2775859" cy="56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defTabSz="722376">
              <a:spcBef>
                <a:spcPts val="79"/>
              </a:spcBef>
            </a:pPr>
            <a:r>
              <a:rPr lang="en-GB" sz="1738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Instance </a:t>
            </a:r>
            <a:r>
              <a:rPr lang="en-GB" sz="1738" b="1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segmentation</a:t>
            </a:r>
            <a:endParaRPr lang="en-GB" sz="1738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algn="ctr" defTabSz="722376">
              <a:spcBef>
                <a:spcPts val="55"/>
              </a:spcBef>
            </a:pP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one</a:t>
            </a:r>
            <a:r>
              <a:rPr lang="en-GB" sz="1738" kern="1200" spc="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label</a:t>
            </a:r>
            <a:r>
              <a:rPr lang="en-GB" sz="1738" kern="1200" spc="3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</a:t>
            </a:r>
            <a:r>
              <a:rPr lang="en-GB" sz="1738" kern="1200" spc="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r>
              <a:rPr lang="en-GB" sz="1738" kern="1200" spc="3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738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(things)</a:t>
            </a:r>
            <a:endParaRPr lang="en-GB" sz="22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980440">
              <a:spcBef>
                <a:spcPts val="100"/>
              </a:spcBef>
            </a:pPr>
            <a:r>
              <a:rPr spc="-65" dirty="0"/>
              <a:t>Visual</a:t>
            </a:r>
            <a:r>
              <a:rPr spc="-285" dirty="0"/>
              <a:t> </a:t>
            </a:r>
            <a:r>
              <a:rPr spc="-10" dirty="0"/>
              <a:t>Recognition</a:t>
            </a:r>
            <a:endParaRPr lang="en-US" spc="-10"/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8115665" y="5828000"/>
            <a:ext cx="2392732" cy="1901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15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09386" y="1869663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241" y="1825625"/>
            <a:ext cx="3286129" cy="72225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r>
              <a:rPr lang="en-GB" sz="2262" kern="1200" spc="13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Categorization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How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57">
                <a:solidFill>
                  <a:srgbClr val="FFFFFF"/>
                </a:solidFill>
                <a:latin typeface="Arial"/>
                <a:ea typeface="+mn-ea"/>
                <a:cs typeface="Arial"/>
              </a:rPr>
              <a:t>to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recognize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i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any</a:t>
            </a:r>
            <a:r>
              <a:rPr lang="en-GB" sz="2262" i="1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</a:t>
            </a:r>
            <a:endParaRPr lang="en-GB"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33" y="2588401"/>
            <a:ext cx="871369" cy="1161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8877" y="2588401"/>
            <a:ext cx="1549100" cy="1161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0850" y="2588401"/>
            <a:ext cx="941078" cy="116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3262" y="2590555"/>
            <a:ext cx="1549100" cy="1161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980440">
              <a:spcBef>
                <a:spcPts val="100"/>
              </a:spcBef>
            </a:pPr>
            <a:r>
              <a:rPr spc="-65" dirty="0"/>
              <a:t>Visual</a:t>
            </a:r>
            <a:r>
              <a:rPr spc="-285" dirty="0"/>
              <a:t> </a:t>
            </a:r>
            <a:r>
              <a:rPr spc="-10" dirty="0"/>
              <a:t>Recognition</a:t>
            </a:r>
            <a:endParaRPr lang="en-US" spc="-10"/>
          </a:p>
        </p:txBody>
      </p:sp>
      <p:sp>
        <p:nvSpPr>
          <p:cNvPr id="17" name="object 17"/>
          <p:cNvSpPr txBox="1">
            <a:spLocks/>
          </p:cNvSpPr>
          <p:nvPr/>
        </p:nvSpPr>
        <p:spPr>
          <a:xfrm>
            <a:off x="8115665" y="5828000"/>
            <a:ext cx="2392732" cy="1901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16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09386" y="1869663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241" y="1825625"/>
            <a:ext cx="3286129" cy="72225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r>
              <a:rPr lang="en-GB" sz="2262" kern="1200" spc="13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Categorization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How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57">
                <a:solidFill>
                  <a:srgbClr val="FFFFFF"/>
                </a:solidFill>
                <a:latin typeface="Arial"/>
                <a:ea typeface="+mn-ea"/>
                <a:cs typeface="Arial"/>
              </a:rPr>
              <a:t>to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recognize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i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any</a:t>
            </a:r>
            <a:r>
              <a:rPr lang="en-GB" sz="2262" i="1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</a:t>
            </a:r>
            <a:endParaRPr lang="en-GB"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2241" y="3952498"/>
            <a:ext cx="3872681" cy="3677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…or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how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57">
                <a:solidFill>
                  <a:srgbClr val="FFFFFF"/>
                </a:solidFill>
                <a:latin typeface="Arial"/>
                <a:ea typeface="+mn-ea"/>
                <a:cs typeface="Arial"/>
              </a:rPr>
              <a:t>to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recognize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i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any</a:t>
            </a:r>
            <a:r>
              <a:rPr lang="en-GB" sz="2262" i="1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car</a:t>
            </a:r>
            <a:endParaRPr lang="en-GB" sz="2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633" y="4357412"/>
            <a:ext cx="1413031" cy="1130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149" y="4357412"/>
            <a:ext cx="1507233" cy="1130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7448" y="4357412"/>
            <a:ext cx="1507233" cy="11304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4090" y="4357412"/>
            <a:ext cx="1697337" cy="1130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6833" y="2588401"/>
            <a:ext cx="871369" cy="11618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28877" y="2588401"/>
            <a:ext cx="1549100" cy="1161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0850" y="2588401"/>
            <a:ext cx="941078" cy="11618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13262" y="2590555"/>
            <a:ext cx="1549100" cy="1161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980440">
              <a:spcBef>
                <a:spcPts val="100"/>
              </a:spcBef>
            </a:pPr>
            <a:r>
              <a:rPr spc="-65" dirty="0"/>
              <a:t>Visual</a:t>
            </a:r>
            <a:r>
              <a:rPr spc="-285" dirty="0"/>
              <a:t> </a:t>
            </a:r>
            <a:r>
              <a:rPr spc="-10" dirty="0"/>
              <a:t>Recognition</a:t>
            </a:r>
            <a:endParaRPr lang="en-US" spc="-10"/>
          </a:p>
        </p:txBody>
      </p:sp>
      <p:sp>
        <p:nvSpPr>
          <p:cNvPr id="17" name="object 17"/>
          <p:cNvSpPr txBox="1">
            <a:spLocks/>
          </p:cNvSpPr>
          <p:nvPr/>
        </p:nvSpPr>
        <p:spPr>
          <a:xfrm>
            <a:off x="8115665" y="5828000"/>
            <a:ext cx="2392732" cy="1901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17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09386" y="1869663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241" y="1825625"/>
            <a:ext cx="3286129" cy="72225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r>
              <a:rPr lang="en-GB" sz="2262" kern="1200" spc="13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Categorization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How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57">
                <a:solidFill>
                  <a:srgbClr val="FFFFFF"/>
                </a:solidFill>
                <a:latin typeface="Arial"/>
                <a:ea typeface="+mn-ea"/>
                <a:cs typeface="Arial"/>
              </a:rPr>
              <a:t>to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recognize</a:t>
            </a: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i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any</a:t>
            </a:r>
            <a:r>
              <a:rPr lang="en-GB" sz="2262" i="1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</a:t>
            </a:r>
            <a:endParaRPr lang="en-GB"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898" y="2583985"/>
            <a:ext cx="871369" cy="1161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2941" y="2583985"/>
            <a:ext cx="1549100" cy="1161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4914" y="2583985"/>
            <a:ext cx="941078" cy="116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7327" y="2586139"/>
            <a:ext cx="1549100" cy="11618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22170" y="3654544"/>
            <a:ext cx="4480834" cy="741082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59099" indent="-248050" defTabSz="795528">
              <a:spcBef>
                <a:spcPts val="805"/>
              </a:spcBef>
              <a:buChar char="•"/>
              <a:tabLst>
                <a:tab pos="259099" algn="l"/>
              </a:tabLst>
            </a:pPr>
            <a:r>
              <a:rPr lang="en-GB" sz="2088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Fine-</a:t>
            </a:r>
            <a:r>
              <a:rPr lang="en-GB" sz="208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Grained</a:t>
            </a:r>
            <a:r>
              <a:rPr lang="en-GB" sz="2088" kern="1200" spc="3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088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Object</a:t>
            </a:r>
            <a:r>
              <a:rPr lang="en-GB" sz="2088" kern="1200" spc="4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088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Categorization</a:t>
            </a:r>
            <a:endParaRPr lang="en-GB" sz="2088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453009" defTabSz="795528">
              <a:spcBef>
                <a:spcPts val="539"/>
              </a:spcBef>
            </a:pPr>
            <a:r>
              <a:rPr lang="en-GB" sz="156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How</a:t>
            </a:r>
            <a:r>
              <a:rPr lang="en-GB" sz="1566" kern="1200" spc="4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6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to</a:t>
            </a:r>
            <a:r>
              <a:rPr lang="en-GB" sz="1566" kern="1200" spc="5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6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recognize</a:t>
            </a:r>
            <a:r>
              <a:rPr lang="en-GB" sz="1566" kern="1200" spc="5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66" i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any</a:t>
            </a:r>
            <a:r>
              <a:rPr lang="en-GB" sz="1566" i="1" kern="1200" spc="4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6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”Bombay</a:t>
            </a:r>
            <a:r>
              <a:rPr lang="en-GB" sz="1566" kern="1200" spc="5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66" kern="1200" spc="35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cat”</a:t>
            </a:r>
            <a:endParaRPr lang="en-GB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6775" y="4391288"/>
            <a:ext cx="1326790" cy="11304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2667" y="4385167"/>
            <a:ext cx="876016" cy="1161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0739" y="4385167"/>
            <a:ext cx="1528167" cy="11461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9579" y="4383097"/>
            <a:ext cx="2109430" cy="1146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DC9E-05E7-59C4-7714-875B4D60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454025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50" normalizeH="0" baseline="0" noProof="0" dirty="0">
                <a:ln>
                  <a:noFill/>
                </a:ln>
                <a:effectLst/>
                <a:uLnTx/>
                <a:uFillTx/>
              </a:rPr>
              <a:t>Object</a:t>
            </a:r>
            <a:r>
              <a:rPr kumimoji="0" lang="en-US" sz="4000" b="0" i="0" u="none" strike="noStrike" cap="none" spc="2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4000" b="0" i="0" u="none" strike="noStrike" cap="none" spc="-10" normalizeH="0" baseline="0" noProof="0" dirty="0">
                <a:ln>
                  <a:noFill/>
                </a:ln>
                <a:effectLst/>
                <a:uLnTx/>
                <a:uFillTx/>
              </a:rPr>
              <a:t>Categorization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3EB406-5A4E-EB03-FE30-372F8CD931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67E9E0FC-122A-F90E-5748-C3B9F2E53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208291"/>
              </p:ext>
            </p:extLst>
          </p:nvPr>
        </p:nvGraphicFramePr>
        <p:xfrm>
          <a:off x="334963" y="2203599"/>
          <a:ext cx="1152207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0014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vert="horz" lIns="0" tIns="48260" rIns="0" bIns="0" rtlCol="0" anchor="ctr">
            <a:normAutofit/>
          </a:bodyPr>
          <a:lstStyle/>
          <a:p>
            <a:pPr marL="1044575" marR="5080" indent="134620">
              <a:spcBef>
                <a:spcPts val="380"/>
              </a:spcBef>
            </a:pPr>
            <a:r>
              <a:rPr lang="en-GB"/>
              <a:t>What makes </a:t>
            </a:r>
            <a:r>
              <a:rPr lang="en-GB" spc="70"/>
              <a:t>object </a:t>
            </a:r>
            <a:r>
              <a:rPr lang="en-GB"/>
              <a:t>recognition</a:t>
            </a:r>
            <a:r>
              <a:rPr lang="en-GB" spc="325"/>
              <a:t> </a:t>
            </a:r>
            <a:r>
              <a:rPr lang="en-GB" spc="75"/>
              <a:t>diﬃcult?</a:t>
            </a:r>
            <a:endParaRPr lang="en-GB"/>
          </a:p>
          <a:p>
            <a:pPr marL="12700">
              <a:spcBef>
                <a:spcPts val="340"/>
              </a:spcBef>
            </a:pPr>
            <a:r>
              <a:rPr lang="en-GB"/>
              <a:t>Find</a:t>
            </a:r>
            <a:r>
              <a:rPr lang="en-GB" spc="-20"/>
              <a:t> </a:t>
            </a:r>
            <a:r>
              <a:rPr lang="en-GB"/>
              <a:t>the</a:t>
            </a:r>
            <a:r>
              <a:rPr lang="en-GB" spc="-20"/>
              <a:t> </a:t>
            </a:r>
            <a:r>
              <a:rPr lang="en-GB"/>
              <a:t>chair(s)</a:t>
            </a:r>
            <a:r>
              <a:rPr lang="en-GB" spc="-20"/>
              <a:t> </a:t>
            </a:r>
            <a:r>
              <a:rPr lang="en-GB"/>
              <a:t>in</a:t>
            </a:r>
            <a:r>
              <a:rPr lang="en-GB" spc="-20"/>
              <a:t> </a:t>
            </a:r>
            <a:r>
              <a:rPr lang="en-GB"/>
              <a:t>this</a:t>
            </a:r>
            <a:r>
              <a:rPr lang="en-GB" spc="-20"/>
              <a:t> image</a:t>
            </a:r>
            <a:endParaRPr lang="en-GB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473" y="1825625"/>
            <a:ext cx="3857772" cy="2855601"/>
          </a:xfrm>
          <a:prstGeom prst="rect">
            <a:avLst/>
          </a:prstGeom>
        </p:spPr>
      </p:pic>
      <p:sp>
        <p:nvSpPr>
          <p:cNvPr id="9" name="object 9"/>
          <p:cNvSpPr txBox="1">
            <a:spLocks/>
          </p:cNvSpPr>
          <p:nvPr/>
        </p:nvSpPr>
        <p:spPr>
          <a:xfrm>
            <a:off x="8503509" y="5814288"/>
            <a:ext cx="2531801" cy="2012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5052" defTabSz="841248">
              <a:lnSpc>
                <a:spcPts val="1518"/>
              </a:lnSpc>
              <a:spcAft>
                <a:spcPts val="600"/>
              </a:spcAft>
            </a:pPr>
            <a:fld id="{81D60167-4931-47E6-BA6A-407CBD079E47}" type="slidenum">
              <a:rPr sz="1656" kern="1200" spc="-2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5052" defTabSz="841248">
                <a:lnSpc>
                  <a:spcPts val="1518"/>
                </a:lnSpc>
                <a:spcAft>
                  <a:spcPts val="600"/>
                </a:spcAft>
              </a:pPr>
              <a:t>19</a:t>
            </a:fld>
            <a:endParaRPr spc="-25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1884" y="1832949"/>
            <a:ext cx="3898797" cy="28585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4588" y="4647246"/>
            <a:ext cx="4704344" cy="866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defTabSz="841248">
              <a:lnSpc>
                <a:spcPts val="1960"/>
              </a:lnSpc>
              <a:spcBef>
                <a:spcPts val="92"/>
              </a:spcBef>
            </a:pP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Pretty</a:t>
            </a:r>
            <a:r>
              <a:rPr lang="en-GB" sz="1656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much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garbage</a:t>
            </a:r>
            <a:endParaRPr lang="en-GB" sz="165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algn="ctr" defTabSz="841248">
              <a:lnSpc>
                <a:spcPts val="1960"/>
              </a:lnSpc>
            </a:pP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Simple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template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matching</a:t>
            </a:r>
            <a:r>
              <a:rPr lang="en-GB" sz="1656" kern="1200" spc="-1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is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not</a:t>
            </a:r>
            <a:r>
              <a:rPr lang="en-GB" sz="1656" kern="1200" spc="-1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going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to</a:t>
            </a:r>
            <a:r>
              <a:rPr lang="en-GB" sz="1656" kern="1200" spc="-1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make</a:t>
            </a:r>
            <a:r>
              <a:rPr lang="en-GB" sz="1656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it</a:t>
            </a:r>
            <a:endParaRPr lang="en-GB" sz="165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2094357" algn="ctr" defTabSz="841248">
              <a:spcBef>
                <a:spcPts val="704"/>
              </a:spcBef>
            </a:pP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Slide</a:t>
            </a:r>
            <a:r>
              <a:rPr lang="en-GB" sz="1656" kern="1200" spc="-1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by</a:t>
            </a:r>
            <a:r>
              <a:rPr lang="en-GB" sz="165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65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Ali</a:t>
            </a:r>
            <a:r>
              <a:rPr lang="en-GB" sz="165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Farhadi</a:t>
            </a:r>
            <a:endParaRPr lang="en-GB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-40"/>
              <a:t> Visual</a:t>
            </a:r>
            <a:r>
              <a:rPr lang="en-US" spc="-35"/>
              <a:t> </a:t>
            </a:r>
            <a:r>
              <a:rPr lang="en-US" spc="-70"/>
              <a:t>Tasks</a:t>
            </a:r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873" y="1825625"/>
            <a:ext cx="4286073" cy="30802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4577" y="1882299"/>
            <a:ext cx="88882" cy="2397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922" defTabSz="786384">
              <a:spcBef>
                <a:spcPts val="98"/>
              </a:spcBef>
            </a:pPr>
            <a:r>
              <a:rPr lang="en-US" sz="1462" kern="1200" spc="-43">
                <a:solidFill>
                  <a:srgbClr val="76D6FF"/>
                </a:solidFill>
                <a:latin typeface="Arial"/>
                <a:ea typeface="+mn-ea"/>
                <a:cs typeface="Arial"/>
              </a:rPr>
              <a:t>•</a:t>
            </a:r>
            <a:endParaRPr lang="en-US"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/>
          </p:cNvSpPr>
          <p:nvPr/>
        </p:nvSpPr>
        <p:spPr>
          <a:xfrm>
            <a:off x="8108291" y="5828771"/>
            <a:ext cx="2384915" cy="18953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766" defTabSz="786384">
              <a:lnSpc>
                <a:spcPts val="1419"/>
              </a:lnSpc>
              <a:spcAft>
                <a:spcPts val="600"/>
              </a:spcAft>
            </a:pPr>
            <a:fld id="{81D60167-4931-47E6-BA6A-407CBD079E47}" type="slidenum">
              <a:rPr sz="1548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2766" defTabSz="786384">
                <a:lnSpc>
                  <a:spcPts val="1419"/>
                </a:lnSpc>
                <a:spcAft>
                  <a:spcPts val="600"/>
                </a:spcAft>
              </a:pPr>
              <a:t>2</a:t>
            </a:fld>
            <a:endParaRPr spc="-25"/>
          </a:p>
        </p:txBody>
      </p:sp>
      <p:sp>
        <p:nvSpPr>
          <p:cNvPr id="4" name="object 4"/>
          <p:cNvSpPr txBox="1"/>
          <p:nvPr/>
        </p:nvSpPr>
        <p:spPr>
          <a:xfrm>
            <a:off x="1439482" y="1847835"/>
            <a:ext cx="2029386" cy="99316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0922" marR="4369" defTabSz="786384">
              <a:lnSpc>
                <a:spcPct val="103699"/>
              </a:lnSpc>
              <a:spcBef>
                <a:spcPts val="30"/>
              </a:spcBef>
            </a:pPr>
            <a:r>
              <a:rPr lang="en-GB" sz="1935" b="1" kern="1200">
                <a:solidFill>
                  <a:srgbClr val="76D6FF"/>
                </a:solidFill>
                <a:latin typeface="Arial"/>
                <a:ea typeface="+mn-ea"/>
                <a:cs typeface="Arial"/>
              </a:rPr>
              <a:t>How?</a:t>
            </a:r>
            <a:r>
              <a:rPr lang="en-GB" sz="1935" b="1" kern="1200" spc="52">
                <a:solidFill>
                  <a:srgbClr val="76D6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935" b="1" kern="1200">
                <a:solidFill>
                  <a:srgbClr val="76D6FF"/>
                </a:solidFill>
                <a:latin typeface="Arial"/>
                <a:ea typeface="+mn-ea"/>
                <a:cs typeface="Arial"/>
              </a:rPr>
              <a:t>and</a:t>
            </a:r>
            <a:r>
              <a:rPr lang="en-GB" sz="1935" b="1" kern="1200" spc="52">
                <a:solidFill>
                  <a:srgbClr val="76D6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935" b="1" kern="1200" spc="-9">
                <a:solidFill>
                  <a:srgbClr val="76D6FF"/>
                </a:solidFill>
                <a:latin typeface="Arial"/>
                <a:ea typeface="+mn-ea"/>
                <a:cs typeface="Arial"/>
              </a:rPr>
              <a:t>what? separation</a:t>
            </a:r>
            <a:endParaRPr lang="en-GB" sz="1935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922" defTabSz="786384">
              <a:lnSpc>
                <a:spcPts val="1388"/>
              </a:lnSpc>
            </a:pPr>
            <a:r>
              <a:rPr lang="en-GB" sz="120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[Godale</a:t>
            </a:r>
            <a:r>
              <a:rPr lang="en-GB" sz="1204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20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&amp;</a:t>
            </a:r>
            <a:r>
              <a:rPr lang="en-GB" sz="1204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20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Milner,</a:t>
            </a:r>
            <a:endParaRPr lang="en-GB" sz="1204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922" defTabSz="786384">
              <a:lnSpc>
                <a:spcPts val="1410"/>
              </a:lnSpc>
            </a:pPr>
            <a:r>
              <a:rPr lang="en-GB" sz="1204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Trends</a:t>
            </a:r>
            <a:r>
              <a:rPr lang="en-GB" sz="120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 in Neuroscience </a:t>
            </a:r>
            <a:r>
              <a:rPr lang="en-GB" sz="1204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92]</a:t>
            </a:r>
            <a:endParaRPr lang="en-GB"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4577" y="3141498"/>
            <a:ext cx="88882" cy="2397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922" defTabSz="786384">
              <a:spcBef>
                <a:spcPts val="98"/>
              </a:spcBef>
            </a:pPr>
            <a:r>
              <a:rPr lang="en-US" sz="1462" kern="1200" spc="-43">
                <a:solidFill>
                  <a:srgbClr val="76D6FF"/>
                </a:solidFill>
                <a:latin typeface="Arial"/>
                <a:ea typeface="+mn-ea"/>
                <a:cs typeface="Arial"/>
              </a:rPr>
              <a:t>•</a:t>
            </a:r>
            <a:endParaRPr lang="en-US"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0184" y="3107666"/>
            <a:ext cx="2173474" cy="11913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922" defTabSz="786384">
              <a:spcBef>
                <a:spcPts val="116"/>
              </a:spcBef>
            </a:pPr>
            <a:r>
              <a:rPr lang="en-GB" sz="1935" b="1" kern="1200">
                <a:solidFill>
                  <a:srgbClr val="76D6FF"/>
                </a:solidFill>
                <a:latin typeface="Arial"/>
                <a:ea typeface="+mn-ea"/>
                <a:cs typeface="Arial"/>
              </a:rPr>
              <a:t>Visual</a:t>
            </a:r>
            <a:r>
              <a:rPr lang="en-GB" sz="1935" b="1" kern="1200" spc="-129">
                <a:solidFill>
                  <a:srgbClr val="76D6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935" b="1" kern="1200" spc="-9">
                <a:solidFill>
                  <a:srgbClr val="76D6FF"/>
                </a:solidFill>
                <a:latin typeface="Arial"/>
                <a:ea typeface="+mn-ea"/>
                <a:cs typeface="Arial"/>
              </a:rPr>
              <a:t>recognition</a:t>
            </a:r>
            <a:endParaRPr lang="en-GB" sz="1935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922" defTabSz="786384">
              <a:spcBef>
                <a:spcPts val="43"/>
              </a:spcBef>
            </a:pP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Brain:</a:t>
            </a:r>
            <a:r>
              <a:rPr lang="en-GB" sz="163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 Ventral</a:t>
            </a:r>
            <a:r>
              <a:rPr lang="en-GB" sz="1634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pathway</a:t>
            </a:r>
            <a:endParaRPr lang="en-GB" sz="1634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922" marR="111404" defTabSz="786384">
              <a:lnSpc>
                <a:spcPts val="2408"/>
              </a:lnSpc>
              <a:spcBef>
                <a:spcPts val="17"/>
              </a:spcBef>
            </a:pP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Many</a:t>
            </a:r>
            <a:r>
              <a:rPr lang="en-GB" sz="1634" kern="1200" spc="4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visual</a:t>
            </a:r>
            <a:r>
              <a:rPr lang="en-GB" sz="1634" kern="1200" spc="4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tasks </a:t>
            </a: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Tested</a:t>
            </a:r>
            <a:r>
              <a:rPr lang="en-GB" sz="1634" kern="1200" spc="-1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</a:t>
            </a:r>
            <a:r>
              <a:rPr lang="en-GB" sz="163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the</a:t>
            </a:r>
            <a:r>
              <a:rPr lang="en-GB" sz="1634" kern="1200" spc="-1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634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projects</a:t>
            </a:r>
            <a:endParaRPr lang="en-GB"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577" y="4611114"/>
            <a:ext cx="88882" cy="2397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922" defTabSz="786384">
              <a:spcBef>
                <a:spcPts val="98"/>
              </a:spcBef>
            </a:pPr>
            <a:r>
              <a:rPr lang="en-US" sz="1462" kern="1200" spc="-43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0183" y="4561987"/>
            <a:ext cx="6888649" cy="85183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0922" defTabSz="786384">
              <a:spcBef>
                <a:spcPts val="237"/>
              </a:spcBef>
            </a:pPr>
            <a:r>
              <a:rPr lang="en-GB" sz="1935" b="1" kern="1200" spc="-9">
                <a:solidFill>
                  <a:srgbClr val="76D6FF"/>
                </a:solidFill>
                <a:latin typeface="Arial"/>
                <a:ea typeface="+mn-ea"/>
                <a:cs typeface="Arial"/>
              </a:rPr>
              <a:t>Vision</a:t>
            </a:r>
            <a:r>
              <a:rPr lang="en-GB" sz="1935" b="1" kern="1200" spc="-43">
                <a:solidFill>
                  <a:srgbClr val="76D6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935" b="1" kern="1200">
                <a:solidFill>
                  <a:srgbClr val="76D6FF"/>
                </a:solidFill>
                <a:latin typeface="Arial"/>
                <a:ea typeface="+mn-ea"/>
                <a:cs typeface="Arial"/>
              </a:rPr>
              <a:t>for</a:t>
            </a:r>
            <a:r>
              <a:rPr lang="en-GB" sz="1935" b="1" kern="1200" spc="-43">
                <a:solidFill>
                  <a:srgbClr val="76D6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935" b="1" kern="1200" spc="-9">
                <a:solidFill>
                  <a:srgbClr val="76D6FF"/>
                </a:solidFill>
                <a:latin typeface="Arial"/>
                <a:ea typeface="+mn-ea"/>
                <a:cs typeface="Arial"/>
              </a:rPr>
              <a:t>action</a:t>
            </a:r>
            <a:endParaRPr lang="en-GB" sz="1935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922" marR="4369" defTabSz="786384">
              <a:lnSpc>
                <a:spcPct val="103600"/>
              </a:lnSpc>
              <a:spcBef>
                <a:spcPts val="34"/>
              </a:spcBef>
            </a:pP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Brain: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Dorsal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pathway,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gaze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control,</a:t>
            </a:r>
            <a:r>
              <a:rPr lang="en-GB" sz="1591" kern="1200" spc="3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visuo-motor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tasks,</a:t>
            </a:r>
            <a:r>
              <a:rPr lang="en-GB" sz="1591" kern="1200" spc="3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detection&amp;tracking.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Many</a:t>
            </a:r>
            <a:r>
              <a:rPr lang="en-GB" sz="1591" kern="1200" spc="6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of</a:t>
            </a:r>
            <a:r>
              <a:rPr lang="en-GB" sz="1591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these</a:t>
            </a:r>
            <a:r>
              <a:rPr lang="en-GB" sz="1591" kern="1200" spc="6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tasks</a:t>
            </a:r>
            <a:r>
              <a:rPr lang="en-GB" sz="1591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need</a:t>
            </a:r>
            <a:r>
              <a:rPr lang="en-GB" sz="1591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robots/simulation</a:t>
            </a:r>
            <a:r>
              <a:rPr lang="en-GB" sz="1591" kern="1200" spc="6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9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environments</a:t>
            </a:r>
            <a:endParaRPr lang="en-GB" sz="185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2152650">
              <a:spcBef>
                <a:spcPts val="100"/>
              </a:spcBef>
            </a:pPr>
            <a:r>
              <a:rPr spc="-25" dirty="0"/>
              <a:t>Challenges</a:t>
            </a:r>
            <a:endParaRPr lang="en-US" spc="-25"/>
          </a:p>
        </p:txBody>
      </p:sp>
      <p:sp>
        <p:nvSpPr>
          <p:cNvPr id="2" name="object 2"/>
          <p:cNvSpPr txBox="1"/>
          <p:nvPr/>
        </p:nvSpPr>
        <p:spPr>
          <a:xfrm>
            <a:off x="1211876" y="1875549"/>
            <a:ext cx="112376" cy="331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200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4585" y="1825625"/>
            <a:ext cx="1154207" cy="821507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200"/>
              </a:lnSpc>
              <a:spcBef>
                <a:spcPts val="13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Scale change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4585" y="3087780"/>
            <a:ext cx="1669033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Aeroplane: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7901" y="4770652"/>
            <a:ext cx="848633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65">
                <a:solidFill>
                  <a:srgbClr val="FFFFFF"/>
                </a:solidFill>
                <a:latin typeface="Arial"/>
                <a:ea typeface="+mn-ea"/>
                <a:cs typeface="Arial"/>
              </a:rPr>
              <a:t>Train: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8114456" y="5828126"/>
            <a:ext cx="2391451" cy="190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20</a:t>
            </a:fld>
            <a:endParaRPr spc="-25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499" y="1977271"/>
            <a:ext cx="2167656" cy="14436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69" y="3683432"/>
            <a:ext cx="2221443" cy="15875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6930" y="1977271"/>
            <a:ext cx="2167654" cy="14436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2765" y="3607634"/>
            <a:ext cx="2240670" cy="16633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2152650">
              <a:spcBef>
                <a:spcPts val="100"/>
              </a:spcBef>
            </a:pPr>
            <a:r>
              <a:rPr spc="-25" dirty="0"/>
              <a:t>Challenges</a:t>
            </a:r>
            <a:endParaRPr lang="en-US" spc="-25"/>
          </a:p>
        </p:txBody>
      </p:sp>
      <p:sp>
        <p:nvSpPr>
          <p:cNvPr id="2" name="object 2"/>
          <p:cNvSpPr txBox="1"/>
          <p:nvPr/>
        </p:nvSpPr>
        <p:spPr>
          <a:xfrm>
            <a:off x="1211876" y="1875549"/>
            <a:ext cx="112376" cy="331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200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4584" y="1825625"/>
            <a:ext cx="1554443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Occlusion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4145" y="3087780"/>
            <a:ext cx="753418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Dog: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7900" y="5191370"/>
            <a:ext cx="1032974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Horse: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8114456" y="5828126"/>
            <a:ext cx="2391451" cy="190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21</a:t>
            </a:fld>
            <a:endParaRPr spc="-25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046" y="2051829"/>
            <a:ext cx="2261903" cy="14477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2405" y="2051828"/>
            <a:ext cx="1494470" cy="144365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2405" y="4037722"/>
            <a:ext cx="1197232" cy="16005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6190" y="4018267"/>
            <a:ext cx="2135560" cy="15956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2152650">
              <a:spcBef>
                <a:spcPts val="100"/>
              </a:spcBef>
            </a:pPr>
            <a:r>
              <a:rPr spc="-25" dirty="0"/>
              <a:t>Challenges</a:t>
            </a:r>
            <a:endParaRPr lang="en-US" spc="-25"/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8114456" y="5828126"/>
            <a:ext cx="2391451" cy="190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22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7333" y="1850664"/>
            <a:ext cx="2217793" cy="16633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7333" y="3664660"/>
            <a:ext cx="2217793" cy="1663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0810" y="3664660"/>
            <a:ext cx="2217793" cy="16633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0810" y="1850664"/>
            <a:ext cx="2217793" cy="16633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1876" y="1875549"/>
            <a:ext cx="112376" cy="331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200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4584" y="1825625"/>
            <a:ext cx="1522336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Viewpoint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1658" y="3087780"/>
            <a:ext cx="1198493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Person: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8730" y="4770652"/>
            <a:ext cx="715220" cy="434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2697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Bus:</a:t>
            </a:r>
            <a:endParaRPr lang="en-US" sz="31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2152650">
              <a:spcBef>
                <a:spcPts val="100"/>
              </a:spcBef>
            </a:pPr>
            <a:r>
              <a:rPr spc="-25" dirty="0"/>
              <a:t>Challenges</a:t>
            </a:r>
            <a:endParaRPr lang="en-US" spc="-25"/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8093598" y="5830307"/>
            <a:ext cx="2369335" cy="1882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766" defTabSz="786384">
              <a:lnSpc>
                <a:spcPts val="1419"/>
              </a:lnSpc>
              <a:spcAft>
                <a:spcPts val="600"/>
              </a:spcAft>
            </a:pPr>
            <a:fld id="{81D60167-4931-47E6-BA6A-407CBD079E47}" type="slidenum">
              <a:rPr sz="1548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2766" defTabSz="786384">
                <a:lnSpc>
                  <a:spcPts val="1419"/>
                </a:lnSpc>
                <a:spcAft>
                  <a:spcPts val="600"/>
                </a:spcAft>
              </a:pPr>
              <a:t>23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248" y="1825625"/>
            <a:ext cx="2218015" cy="1710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600" y="1825625"/>
            <a:ext cx="2280199" cy="1710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0257" y="3653939"/>
            <a:ext cx="2244735" cy="1679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1599" y="3653939"/>
            <a:ext cx="2238742" cy="16790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4851" y="1914282"/>
            <a:ext cx="111337" cy="3279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922" defTabSz="786384">
              <a:spcBef>
                <a:spcPts val="108"/>
              </a:spcBef>
            </a:pPr>
            <a:r>
              <a:rPr lang="en-US" sz="1978" kern="1200" spc="-43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5038" y="1864819"/>
            <a:ext cx="1224705" cy="42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" defTabSz="786384">
              <a:spcBef>
                <a:spcPts val="86"/>
              </a:spcBef>
            </a:pPr>
            <a:r>
              <a:rPr lang="en-US" sz="2666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Context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2231" y="3115302"/>
            <a:ext cx="840785" cy="42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" defTabSz="786384">
              <a:spcBef>
                <a:spcPts val="86"/>
              </a:spcBef>
            </a:pPr>
            <a:r>
              <a:rPr lang="en-US" sz="2666" kern="1200" spc="-65">
                <a:solidFill>
                  <a:srgbClr val="FFFFFF"/>
                </a:solidFill>
                <a:latin typeface="Arial"/>
                <a:ea typeface="+mn-ea"/>
                <a:cs typeface="Arial"/>
              </a:rPr>
              <a:t>Train:</a:t>
            </a:r>
            <a:endParaRPr lang="en-US"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6763" y="4782612"/>
            <a:ext cx="746450" cy="42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" defTabSz="786384">
              <a:spcBef>
                <a:spcPts val="86"/>
              </a:spcBef>
            </a:pPr>
            <a:r>
              <a:rPr lang="en-US" sz="2666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Dog:</a:t>
            </a:r>
            <a:endParaRPr lang="en-US" sz="31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CE4181A-CA80-D536-F41A-31BE3A3A29EF}"/>
              </a:ext>
            </a:extLst>
          </p:cNvPr>
          <p:cNvSpPr txBox="1">
            <a:spLocks/>
          </p:cNvSpPr>
          <p:nvPr/>
        </p:nvSpPr>
        <p:spPr>
          <a:xfrm>
            <a:off x="1899594" y="535359"/>
            <a:ext cx="7835772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15265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Challenges</a:t>
            </a:r>
            <a:endParaRPr kumimoji="0" lang="en-US" sz="5600" b="0" i="0" u="none" strike="noStrike" kern="0" cap="none" spc="-25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9C804EF-A9E1-240F-D192-E1D9C102AFB1}"/>
              </a:ext>
            </a:extLst>
          </p:cNvPr>
          <p:cNvSpPr txBox="1"/>
          <p:nvPr/>
        </p:nvSpPr>
        <p:spPr>
          <a:xfrm>
            <a:off x="1938226" y="1701286"/>
            <a:ext cx="1123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C295C7E-45BB-4624-1213-47A41778EADE}"/>
              </a:ext>
            </a:extLst>
          </p:cNvPr>
          <p:cNvSpPr txBox="1"/>
          <p:nvPr/>
        </p:nvSpPr>
        <p:spPr>
          <a:xfrm>
            <a:off x="2251047" y="1650798"/>
            <a:ext cx="27165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Supervision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Level: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977185B-74DA-60C8-A437-F4EC51DA4D07}"/>
              </a:ext>
            </a:extLst>
          </p:cNvPr>
          <p:cNvGrpSpPr/>
          <p:nvPr/>
        </p:nvGrpSpPr>
        <p:grpSpPr>
          <a:xfrm>
            <a:off x="2896265" y="2058731"/>
            <a:ext cx="5903595" cy="3996054"/>
            <a:chOff x="1650784" y="2058731"/>
            <a:chExt cx="5903595" cy="3996054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0F0BD46-0DDE-AC0E-05FD-8A894AFC53A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784" y="2058731"/>
              <a:ext cx="5903354" cy="3635999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5A77E2D-8A9A-0BAF-F052-9BCE7CCD1A5E}"/>
                </a:ext>
              </a:extLst>
            </p:cNvPr>
            <p:cNvSpPr/>
            <p:nvPr/>
          </p:nvSpPr>
          <p:spPr>
            <a:xfrm>
              <a:off x="1874742" y="5576105"/>
              <a:ext cx="1061085" cy="478790"/>
            </a:xfrm>
            <a:custGeom>
              <a:avLst/>
              <a:gdLst/>
              <a:ahLst/>
              <a:cxnLst/>
              <a:rect l="l" t="t" r="r" b="b"/>
              <a:pathLst>
                <a:path w="1061085" h="478789">
                  <a:moveTo>
                    <a:pt x="239196" y="0"/>
                  </a:moveTo>
                  <a:lnTo>
                    <a:pt x="0" y="239197"/>
                  </a:lnTo>
                  <a:lnTo>
                    <a:pt x="239196" y="478394"/>
                  </a:lnTo>
                  <a:lnTo>
                    <a:pt x="239196" y="358796"/>
                  </a:lnTo>
                  <a:lnTo>
                    <a:pt x="1060926" y="358796"/>
                  </a:lnTo>
                  <a:lnTo>
                    <a:pt x="1060926" y="119598"/>
                  </a:lnTo>
                  <a:lnTo>
                    <a:pt x="239196" y="119598"/>
                  </a:lnTo>
                  <a:lnTo>
                    <a:pt x="239196" y="0"/>
                  </a:lnTo>
                  <a:close/>
                </a:path>
              </a:pathLst>
            </a:custGeom>
            <a:solidFill>
              <a:srgbClr val="00B9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37EF5F55-F628-9D07-7DE4-228C0F5D416F}"/>
              </a:ext>
            </a:extLst>
          </p:cNvPr>
          <p:cNvSpPr txBox="1"/>
          <p:nvPr/>
        </p:nvSpPr>
        <p:spPr>
          <a:xfrm>
            <a:off x="7261167" y="5810652"/>
            <a:ext cx="2608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Slide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Kristen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rgbClr val="FFFFFF"/>
                </a:solidFill>
                <a:latin typeface="Trebuchet MS"/>
                <a:cs typeface="Trebuchet MS"/>
              </a:rPr>
              <a:t>Grauman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64830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11" name="object 11"/>
          <p:cNvSpPr txBox="1">
            <a:spLocks/>
          </p:cNvSpPr>
          <p:nvPr/>
        </p:nvSpPr>
        <p:spPr>
          <a:xfrm>
            <a:off x="7945589" y="5840189"/>
            <a:ext cx="2269110" cy="1803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242" defTabSz="749808">
              <a:lnSpc>
                <a:spcPts val="1353"/>
              </a:lnSpc>
              <a:spcAft>
                <a:spcPts val="600"/>
              </a:spcAft>
            </a:pPr>
            <a:fld id="{81D60167-4931-47E6-BA6A-407CBD079E47}" type="slidenum">
              <a:rPr sz="1476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242" defTabSz="749808">
                <a:lnSpc>
                  <a:spcPts val="1353"/>
                </a:lnSpc>
                <a:spcAft>
                  <a:spcPts val="600"/>
                </a:spcAft>
              </a:pPr>
              <a:t>25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03085" y="1825625"/>
            <a:ext cx="5284611" cy="3235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071" indent="-280657" defTabSz="749808">
              <a:spcBef>
                <a:spcPts val="82"/>
              </a:spcBef>
              <a:buFont typeface="Arial"/>
              <a:buChar char="•"/>
              <a:tabLst>
                <a:tab pos="291071" algn="l"/>
              </a:tabLst>
            </a:pP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Advanced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Driver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Assistance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Systems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(ADAS):</a:t>
            </a:r>
            <a:endParaRPr lang="en-GB"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674" y="4814481"/>
            <a:ext cx="88768" cy="6077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14" defTabSz="749808">
              <a:spcBef>
                <a:spcPts val="86"/>
              </a:spcBef>
            </a:pPr>
            <a:r>
              <a:rPr lang="en-US" sz="943" kern="1200" spc="-41">
                <a:solidFill>
                  <a:srgbClr val="FFFFFF"/>
                </a:solidFill>
                <a:latin typeface="Arial"/>
                <a:ea typeface="+mn-ea"/>
                <a:cs typeface="Arial"/>
              </a:rPr>
              <a:t>–</a:t>
            </a:r>
            <a:endParaRPr lang="en-US" sz="94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414" defTabSz="749808">
              <a:spcBef>
                <a:spcPts val="16"/>
              </a:spcBef>
            </a:pPr>
            <a:r>
              <a:rPr lang="en-US" sz="943" kern="1200" spc="-41">
                <a:solidFill>
                  <a:srgbClr val="FFFFFF"/>
                </a:solidFill>
                <a:latin typeface="Arial"/>
                <a:ea typeface="+mn-ea"/>
                <a:cs typeface="Arial"/>
              </a:rPr>
              <a:t>–</a:t>
            </a:r>
            <a:endParaRPr lang="en-US" sz="94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414" defTabSz="749808">
              <a:spcBef>
                <a:spcPts val="12"/>
              </a:spcBef>
            </a:pPr>
            <a:r>
              <a:rPr lang="en-US" sz="943" kern="1200" spc="-41">
                <a:solidFill>
                  <a:srgbClr val="FFFFFF"/>
                </a:solidFill>
                <a:latin typeface="Arial"/>
                <a:ea typeface="+mn-ea"/>
                <a:cs typeface="Arial"/>
              </a:rPr>
              <a:t>–</a:t>
            </a:r>
            <a:endParaRPr lang="en-US" sz="94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414" defTabSz="749808">
              <a:spcBef>
                <a:spcPts val="16"/>
              </a:spcBef>
            </a:pPr>
            <a:r>
              <a:rPr lang="en-US" sz="943" kern="1200" spc="-41">
                <a:solidFill>
                  <a:srgbClr val="FFFFFF"/>
                </a:solidFill>
                <a:latin typeface="Arial"/>
                <a:ea typeface="+mn-ea"/>
                <a:cs typeface="Arial"/>
              </a:rPr>
              <a:t>–</a:t>
            </a:r>
            <a:endParaRPr lang="en-US"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0039" y="4825728"/>
            <a:ext cx="2643093" cy="6077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14" marR="682117" defTabSz="749808">
              <a:lnSpc>
                <a:spcPct val="101299"/>
              </a:lnSpc>
              <a:spcBef>
                <a:spcPts val="74"/>
              </a:spcBef>
            </a:pP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Pedestrian</a:t>
            </a:r>
            <a:r>
              <a:rPr lang="en-GB" sz="943" kern="1200" spc="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collision</a:t>
            </a:r>
            <a:r>
              <a:rPr lang="en-GB" sz="943" kern="1200" spc="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warning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Forward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collision/headway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warning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Lane</a:t>
            </a:r>
            <a:r>
              <a:rPr lang="en-GB" sz="943" kern="1200" spc="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following/departure</a:t>
            </a:r>
            <a:r>
              <a:rPr lang="en-GB" sz="943" kern="1200" spc="2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warning</a:t>
            </a:r>
            <a:endParaRPr lang="en-GB" sz="943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414" defTabSz="749808">
              <a:spcBef>
                <a:spcPts val="12"/>
              </a:spcBef>
            </a:pP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Traffic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signs/traffic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lights/car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lights</a:t>
            </a:r>
            <a:r>
              <a:rPr lang="en-GB" sz="943" kern="1200" spc="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</a:t>
            </a:r>
            <a:endParaRPr lang="en-GB" sz="11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615" y="2226965"/>
            <a:ext cx="4392679" cy="22618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71489" y="4420820"/>
            <a:ext cx="5528855" cy="434927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572249" defTabSz="749808">
              <a:spcBef>
                <a:spcPts val="435"/>
              </a:spcBef>
            </a:pPr>
            <a:r>
              <a:rPr lang="en-GB" sz="9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</a:t>
            </a:r>
            <a:r>
              <a:rPr lang="en-GB" sz="90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9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source:</a:t>
            </a:r>
            <a:r>
              <a:rPr lang="en-GB" sz="90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Mobileye</a:t>
            </a:r>
            <a:endParaRPr lang="en-GB" sz="90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414" defTabSz="749808">
              <a:spcBef>
                <a:spcPts val="463"/>
              </a:spcBef>
            </a:pP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Company</a:t>
            </a:r>
            <a:r>
              <a:rPr lang="en-GB" sz="1066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u="sng" kern="1200">
                <a:solidFill>
                  <a:srgbClr val="0096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Mobileye</a:t>
            </a:r>
            <a:r>
              <a:rPr lang="en-GB" sz="1066" kern="1200" spc="62">
                <a:solidFill>
                  <a:srgbClr val="0096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(this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image)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also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many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others,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e.g.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u="sng" kern="1200">
                <a:solidFill>
                  <a:srgbClr val="14A3E1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Veoneer</a:t>
            </a:r>
            <a:r>
              <a:rPr lang="en-GB" sz="1066" kern="1200" spc="57">
                <a:solidFill>
                  <a:srgbClr val="14A3E1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Arriver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</a:t>
            </a:r>
            <a:r>
              <a:rPr lang="en-GB" sz="1066" kern="1200" spc="6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066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Linköping</a:t>
            </a:r>
            <a:endParaRPr lang="en-GB" sz="1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11" name="object 11"/>
          <p:cNvSpPr txBox="1">
            <a:spLocks/>
          </p:cNvSpPr>
          <p:nvPr/>
        </p:nvSpPr>
        <p:spPr>
          <a:xfrm>
            <a:off x="7940368" y="5847795"/>
            <a:ext cx="2191961" cy="1742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26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716907" y="1825625"/>
            <a:ext cx="5813771" cy="75937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95644" indent="-185611" defTabSz="722376">
              <a:spcBef>
                <a:spcPts val="1055"/>
              </a:spcBef>
              <a:buSzPct val="70833"/>
              <a:buChar char="•"/>
              <a:tabLst>
                <a:tab pos="195644" algn="l"/>
              </a:tabLst>
            </a:pPr>
            <a:r>
              <a:rPr lang="en-US" sz="189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Self</a:t>
            </a:r>
            <a:r>
              <a:rPr lang="en-US" sz="1896" kern="1200" spc="-3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89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Driving</a:t>
            </a:r>
            <a:r>
              <a:rPr lang="en-US" sz="1896" kern="1200" spc="-3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896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Vehicles</a:t>
            </a:r>
            <a:endParaRPr lang="en-US" sz="189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369716" defTabSz="722376">
              <a:spcBef>
                <a:spcPts val="691"/>
              </a:spcBef>
              <a:tabLst>
                <a:tab pos="2463603" algn="l"/>
                <a:tab pos="4546956" algn="l"/>
              </a:tabLst>
            </a:pPr>
            <a:r>
              <a:rPr lang="en-US" sz="13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Waymo/Google</a:t>
            </a:r>
            <a:r>
              <a:rPr lang="en-US" sz="13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	Tesla</a:t>
            </a:r>
            <a:r>
              <a:rPr lang="en-US" sz="13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Autopilot</a:t>
            </a:r>
            <a:r>
              <a:rPr lang="en-US" sz="134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	</a:t>
            </a:r>
            <a:r>
              <a:rPr lang="en-US" sz="134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Volvo/Zenseact</a:t>
            </a:r>
            <a:endParaRPr lang="en-US" sz="1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9783" y="2663704"/>
            <a:ext cx="2005613" cy="13517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85454" y="4241933"/>
            <a:ext cx="6182143" cy="133626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033" marR="387775" defTabSz="722376">
              <a:lnSpc>
                <a:spcPts val="1659"/>
              </a:lnSpc>
              <a:spcBef>
                <a:spcPts val="173"/>
              </a:spcBef>
            </a:pP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Oct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9,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2010.</a:t>
            </a:r>
            <a:r>
              <a:rPr lang="en-GB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"Google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Cars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Drive</a:t>
            </a:r>
            <a:r>
              <a:rPr lang="en-GB" sz="1422" u="sng" kern="1200" spc="-2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Themselves,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in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Traffic"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.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The</a:t>
            </a:r>
            <a:r>
              <a:rPr lang="en-GB" sz="1422" i="1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New</a:t>
            </a:r>
            <a:r>
              <a:rPr lang="en-GB" sz="1422" i="1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 spc="-16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York</a:t>
            </a:r>
            <a:r>
              <a:rPr lang="en-GB" sz="1422" i="1" kern="1200" spc="-1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Times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.</a:t>
            </a:r>
            <a:r>
              <a:rPr lang="en-GB" sz="1422" kern="1200" spc="-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John</a:t>
            </a:r>
            <a:r>
              <a:rPr lang="en-GB" sz="1422" kern="1200" spc="-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Markoff</a:t>
            </a:r>
            <a:endParaRPr lang="en-GB" sz="142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033" marR="1071524" defTabSz="722376">
              <a:lnSpc>
                <a:spcPts val="1659"/>
              </a:lnSpc>
            </a:pP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June</a:t>
            </a:r>
            <a:r>
              <a:rPr lang="en-GB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24,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2011.</a:t>
            </a:r>
            <a:r>
              <a:rPr lang="en-GB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"Nevada</a:t>
            </a:r>
            <a:r>
              <a:rPr lang="en-GB" sz="1422" u="sng" kern="1200" spc="-2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state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law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paves</a:t>
            </a:r>
            <a:r>
              <a:rPr lang="en-GB" sz="1422" u="sng" kern="1200" spc="-2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the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way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for</a:t>
            </a:r>
            <a:r>
              <a:rPr lang="en-GB" sz="1422" u="sng" kern="1200" spc="-2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 spc="-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driverless</a:t>
            </a:r>
            <a:r>
              <a:rPr lang="en-GB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cars"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.</a:t>
            </a:r>
            <a:r>
              <a:rPr lang="en-GB" sz="1422" kern="1200" spc="-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Financial</a:t>
            </a:r>
            <a:r>
              <a:rPr lang="en-GB" sz="1422" i="1" u="sng" kern="1200" spc="-43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i="1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Post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.</a:t>
            </a:r>
            <a:r>
              <a:rPr lang="en-GB" sz="1422" kern="1200" spc="-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Christine</a:t>
            </a:r>
            <a:r>
              <a:rPr lang="en-GB" sz="1422" kern="1200" spc="-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Dobby</a:t>
            </a:r>
            <a:endParaRPr lang="en-GB" sz="142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033" marR="4013" defTabSz="722376">
              <a:lnSpc>
                <a:spcPts val="1659"/>
              </a:lnSpc>
            </a:pP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Aug</a:t>
            </a:r>
            <a:r>
              <a:rPr lang="en-GB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9,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2011,</a:t>
            </a:r>
            <a:r>
              <a:rPr lang="en-GB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"Human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error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blamed</a:t>
            </a:r>
            <a:r>
              <a:rPr lang="en-GB" sz="1422" u="sng" kern="1200" spc="-2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after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Google's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driverless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car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sparks</a:t>
            </a:r>
            <a:r>
              <a:rPr lang="en-GB" sz="1422" u="sng" kern="1200" spc="-24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 spc="-8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five-</a:t>
            </a:r>
            <a:r>
              <a:rPr lang="en-GB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vehicle</a:t>
            </a:r>
            <a:r>
              <a:rPr lang="en-GB" sz="1422" u="sng" kern="1200" spc="-32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 </a:t>
            </a:r>
            <a:r>
              <a:rPr lang="en-GB" sz="1422" u="sng" kern="1200">
                <a:solidFill>
                  <a:srgbClr val="FFFFFF"/>
                </a:solidFill>
                <a:uFill>
                  <a:solidFill>
                    <a:srgbClr val="14A3E1"/>
                  </a:solidFill>
                </a:uFill>
                <a:latin typeface="Trebuchet MS"/>
                <a:ea typeface="+mn-ea"/>
                <a:cs typeface="+mn-cs"/>
              </a:rPr>
              <a:t>crash"</a:t>
            </a:r>
            <a:r>
              <a:rPr lang="en-GB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.</a:t>
            </a:r>
            <a:r>
              <a:rPr lang="en-GB" sz="1422" kern="1200" spc="-3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i="1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The</a:t>
            </a:r>
            <a:r>
              <a:rPr lang="en-GB" sz="1422" i="1" kern="1200" spc="-3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i="1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Star</a:t>
            </a:r>
            <a:r>
              <a:rPr lang="en-GB" sz="1422" i="1" kern="1200" spc="-3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(Toronto)</a:t>
            </a:r>
            <a:endParaRPr lang="en-GB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7980" y="2663703"/>
            <a:ext cx="2001673" cy="1351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4153" y="2647875"/>
            <a:ext cx="2001673" cy="13835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7977143" y="5839544"/>
            <a:ext cx="2275654" cy="18085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242" defTabSz="749808">
              <a:lnSpc>
                <a:spcPts val="1353"/>
              </a:lnSpc>
              <a:spcAft>
                <a:spcPts val="600"/>
              </a:spcAft>
            </a:pPr>
            <a:fld id="{81D60167-4931-47E6-BA6A-407CBD079E47}" type="slidenum">
              <a:rPr sz="1476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242" defTabSz="749808">
                <a:lnSpc>
                  <a:spcPts val="1353"/>
                </a:lnSpc>
                <a:spcAft>
                  <a:spcPts val="600"/>
                </a:spcAft>
              </a:pPr>
              <a:t>27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16059" y="1825625"/>
            <a:ext cx="2106034" cy="324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071" indent="-280657" defTabSz="749808">
              <a:spcBef>
                <a:spcPts val="82"/>
              </a:spcBef>
              <a:buFont typeface="Arial"/>
              <a:buChar char="•"/>
              <a:tabLst>
                <a:tab pos="291071" algn="l"/>
              </a:tabLst>
            </a:pPr>
            <a:r>
              <a:rPr lang="en-US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US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6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Detection:</a:t>
            </a:r>
            <a:endParaRPr lang="en-US"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987" y="4940639"/>
            <a:ext cx="110095" cy="324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" defTabSz="749808">
              <a:spcBef>
                <a:spcPts val="82"/>
              </a:spcBef>
            </a:pPr>
            <a:r>
              <a:rPr lang="en-US" sz="1968" kern="1200" spc="-41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986" y="4291514"/>
            <a:ext cx="5200292" cy="1270574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91071" marR="366052" indent="-281178" defTabSz="749808">
              <a:lnSpc>
                <a:spcPts val="2296"/>
              </a:lnSpc>
              <a:spcBef>
                <a:spcPts val="212"/>
              </a:spcBef>
              <a:buFont typeface="Arial"/>
              <a:buChar char="•"/>
              <a:tabLst>
                <a:tab pos="291071" algn="l"/>
              </a:tabLst>
            </a:pP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All</a:t>
            </a:r>
            <a:r>
              <a:rPr lang="en-GB" sz="1968" kern="1200" spc="-5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cellphone</a:t>
            </a:r>
            <a:r>
              <a:rPr lang="en-GB" sz="1968" kern="1200" spc="-5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cameras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now</a:t>
            </a:r>
            <a:r>
              <a:rPr lang="en-GB" sz="1968" kern="1200" spc="-5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have</a:t>
            </a:r>
            <a:r>
              <a:rPr lang="en-GB" sz="1968" kern="1200" spc="-5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built</a:t>
            </a:r>
            <a:r>
              <a:rPr lang="en-GB" sz="1968" kern="1200" spc="-5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2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smile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detection.</a:t>
            </a:r>
            <a:endParaRPr lang="en-GB" sz="1968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291071" marR="4166" defTabSz="749808">
              <a:lnSpc>
                <a:spcPts val="2296"/>
              </a:lnSpc>
              <a:spcBef>
                <a:spcPts val="472"/>
              </a:spcBef>
            </a:pP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But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this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has</a:t>
            </a:r>
            <a:r>
              <a:rPr lang="en-GB" sz="196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been</a:t>
            </a:r>
            <a:r>
              <a:rPr lang="en-GB" sz="1968" kern="1200" spc="-2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used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compact</a:t>
            </a:r>
            <a:r>
              <a:rPr lang="en-GB" sz="1968" kern="1200" spc="-2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cameras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for</a:t>
            </a:r>
            <a:r>
              <a:rPr lang="en-GB" sz="1968" kern="1200" spc="-4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decades,</a:t>
            </a:r>
            <a:r>
              <a:rPr lang="en-GB" sz="1968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by</a:t>
            </a:r>
            <a:r>
              <a:rPr lang="en-GB" sz="1968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Canon,</a:t>
            </a:r>
            <a:r>
              <a:rPr lang="en-GB" sz="1968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Sony,</a:t>
            </a:r>
            <a:r>
              <a:rPr lang="en-GB" sz="1968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Fuji,</a:t>
            </a:r>
            <a:r>
              <a:rPr lang="en-GB" sz="1968" kern="1200" spc="-4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4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…</a:t>
            </a:r>
            <a:endParaRPr lang="en-GB"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0415" y="2010860"/>
            <a:ext cx="2836703" cy="20160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74743" rIns="0" bIns="0" rtlCol="0" anchor="ctr">
            <a:normAutofit/>
          </a:bodyPr>
          <a:lstStyle/>
          <a:p>
            <a:pPr marL="69215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8033584" y="5845531"/>
            <a:ext cx="2214933" cy="1760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480" defTabSz="731520">
              <a:lnSpc>
                <a:spcPts val="1320"/>
              </a:lnSpc>
              <a:spcAft>
                <a:spcPts val="600"/>
              </a:spcAft>
            </a:pPr>
            <a:fld id="{81D60167-4931-47E6-BA6A-407CBD079E47}" type="slidenum">
              <a:rPr sz="144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480" defTabSz="731520">
                <a:lnSpc>
                  <a:spcPts val="1320"/>
                </a:lnSpc>
                <a:spcAft>
                  <a:spcPts val="600"/>
                </a:spcAft>
              </a:pPr>
              <a:t>28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80834" y="1989988"/>
            <a:ext cx="1552504" cy="315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972" indent="-273812" defTabSz="731520">
              <a:spcBef>
                <a:spcPts val="80"/>
              </a:spcBef>
              <a:buFont typeface="Arial"/>
              <a:buChar char="•"/>
              <a:tabLst>
                <a:tab pos="283972" algn="l"/>
              </a:tabLst>
            </a:pPr>
            <a:r>
              <a:rPr lang="en-US" sz="192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Biometrics:</a:t>
            </a:r>
            <a:endParaRPr lang="en-US"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969" y="2075215"/>
            <a:ext cx="1411877" cy="26433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5866" y="4762424"/>
            <a:ext cx="1744772" cy="60705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160" marR="4064" defTabSz="731520">
              <a:lnSpc>
                <a:spcPts val="1520"/>
              </a:lnSpc>
              <a:spcBef>
                <a:spcPts val="144"/>
              </a:spcBef>
            </a:pP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Fingerprint</a:t>
            </a:r>
            <a:r>
              <a:rPr lang="en-GB" sz="1280" kern="1200" spc="-4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scanners</a:t>
            </a:r>
            <a:r>
              <a:rPr lang="en-GB" sz="1280" kern="1200" spc="-4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on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cellphones,</a:t>
            </a:r>
            <a:r>
              <a:rPr lang="en-GB" sz="1280" kern="1200" spc="-8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laptops,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other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devices</a:t>
            </a:r>
            <a:endParaRPr lang="en-GB"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7002" y="4667857"/>
            <a:ext cx="2955294" cy="80188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160" marR="7620" defTabSz="731520">
              <a:lnSpc>
                <a:spcPts val="1520"/>
              </a:lnSpc>
              <a:spcBef>
                <a:spcPts val="144"/>
              </a:spcBef>
            </a:pP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systems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are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now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being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used</a:t>
            </a:r>
            <a:r>
              <a:rPr lang="en-GB" sz="1280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more</a:t>
            </a:r>
            <a:r>
              <a:rPr lang="en-GB" sz="1280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widely.</a:t>
            </a:r>
            <a:endParaRPr lang="en-GB" sz="1280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160" defTabSz="731520">
              <a:lnSpc>
                <a:spcPts val="1464"/>
              </a:lnSpc>
            </a:pP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E.g.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Apple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FaceID</a:t>
            </a:r>
            <a:r>
              <a:rPr lang="en-GB" sz="1280" kern="1200" spc="-2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(depth+IR)</a:t>
            </a:r>
            <a:endParaRPr lang="en-GB" sz="1280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160" defTabSz="731520">
              <a:lnSpc>
                <a:spcPts val="1528"/>
              </a:lnSpc>
            </a:pP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Also</a:t>
            </a:r>
            <a:r>
              <a:rPr lang="en-GB" sz="1280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forensic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use</a:t>
            </a:r>
            <a:r>
              <a:rPr lang="en-GB" sz="1280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by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the</a:t>
            </a:r>
            <a:r>
              <a:rPr lang="en-GB" sz="1280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Swedish</a:t>
            </a:r>
            <a:r>
              <a:rPr lang="en-GB" sz="1280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280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Police.</a:t>
            </a:r>
            <a:endParaRPr lang="en-GB"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267" y="2714971"/>
            <a:ext cx="1553090" cy="12715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5357" y="1825625"/>
            <a:ext cx="1733789" cy="27760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74743" rIns="0" bIns="0" rtlCol="0" anchor="ctr">
            <a:normAutofit/>
          </a:bodyPr>
          <a:lstStyle/>
          <a:p>
            <a:pPr marL="69215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9" name="object 9"/>
          <p:cNvSpPr txBox="1">
            <a:spLocks/>
          </p:cNvSpPr>
          <p:nvPr/>
        </p:nvSpPr>
        <p:spPr>
          <a:xfrm>
            <a:off x="7976070" y="5836921"/>
            <a:ext cx="2302257" cy="1829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623" defTabSz="758952">
              <a:lnSpc>
                <a:spcPts val="1370"/>
              </a:lnSpc>
              <a:spcAft>
                <a:spcPts val="600"/>
              </a:spcAft>
            </a:pPr>
            <a:fld id="{81D60167-4931-47E6-BA6A-407CBD079E47}" type="slidenum">
              <a:rPr sz="1494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623" defTabSz="758952">
                <a:lnSpc>
                  <a:spcPts val="1370"/>
                </a:lnSpc>
                <a:spcAft>
                  <a:spcPts val="600"/>
                </a:spcAft>
              </a:pPr>
              <a:t>29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439456" y="1825625"/>
            <a:ext cx="4425449" cy="325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1986" indent="-281445" defTabSz="758952">
              <a:spcBef>
                <a:spcPts val="104"/>
              </a:spcBef>
              <a:buFont typeface="Arial"/>
              <a:buChar char="•"/>
              <a:tabLst>
                <a:tab pos="291986" algn="l"/>
              </a:tabLst>
            </a:pPr>
            <a:r>
              <a:rPr lang="en-US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US" sz="2926" kern="1200" spc="25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Detection</a:t>
            </a:r>
            <a:r>
              <a:rPr lang="en-US" sz="2926" kern="1200" spc="25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vs</a:t>
            </a:r>
            <a:r>
              <a:rPr lang="en-US" sz="2926" kern="1200" spc="25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US" sz="2926" kern="1200" spc="25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26" kern="1200" spc="-12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Recognition:</a:t>
            </a:r>
            <a:endParaRPr lang="en-US" sz="3525" baseline="1182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6871" y="2209470"/>
            <a:ext cx="4530225" cy="28217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39456" y="4954409"/>
            <a:ext cx="5390052" cy="617133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160719" defTabSz="758952">
              <a:spcBef>
                <a:spcPts val="440"/>
              </a:spcBef>
            </a:pPr>
            <a:r>
              <a:rPr lang="en-GB" sz="149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Illustration</a:t>
            </a:r>
            <a:r>
              <a:rPr lang="en-GB" sz="1494" kern="1200" spc="-1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9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by</a:t>
            </a:r>
            <a:r>
              <a:rPr lang="en-GB" sz="1494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9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Ali</a:t>
            </a:r>
            <a:r>
              <a:rPr lang="en-GB" sz="1494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94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Farhadi</a:t>
            </a:r>
            <a:endParaRPr lang="en-GB" sz="1494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541" defTabSz="758952">
              <a:spcBef>
                <a:spcPts val="440"/>
              </a:spcBef>
            </a:pP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Face</a:t>
            </a:r>
            <a:r>
              <a:rPr lang="en-GB" sz="1702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</a:t>
            </a:r>
            <a:r>
              <a:rPr lang="en-GB" sz="1702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system</a:t>
            </a:r>
            <a:r>
              <a:rPr lang="en-GB" sz="1702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=</a:t>
            </a:r>
            <a:r>
              <a:rPr lang="en-GB" sz="1702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detection</a:t>
            </a:r>
            <a:r>
              <a:rPr lang="en-GB" sz="1702" kern="1200" spc="4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GB" sz="1702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70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</a:t>
            </a:r>
            <a:endParaRPr lang="en-GB" sz="20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>
            <a:off x="7875088" y="5862741"/>
            <a:ext cx="2199487" cy="174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3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817" y="1825625"/>
            <a:ext cx="4666144" cy="3499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9445" y="5283963"/>
            <a:ext cx="3107794" cy="240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fr-FR" sz="1422" kern="1200" dirty="0">
                <a:latin typeface="Trebuchet MS"/>
                <a:ea typeface="+mn-ea"/>
                <a:cs typeface="+mn-cs"/>
              </a:rPr>
              <a:t>Image</a:t>
            </a:r>
            <a:r>
              <a:rPr lang="fr-FR" sz="1422" kern="1200" spc="-28" dirty="0"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dirty="0">
                <a:latin typeface="Trebuchet MS"/>
                <a:ea typeface="+mn-ea"/>
                <a:cs typeface="+mn-cs"/>
              </a:rPr>
              <a:t>source:</a:t>
            </a:r>
            <a:r>
              <a:rPr lang="fr-FR" sz="1422" kern="1200" spc="-24" dirty="0"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dirty="0">
                <a:latin typeface="Trebuchet MS"/>
                <a:ea typeface="+mn-ea"/>
                <a:cs typeface="+mn-cs"/>
              </a:rPr>
              <a:t>Pascal</a:t>
            </a:r>
            <a:r>
              <a:rPr lang="fr-FR" sz="1422" kern="1200" spc="-24" dirty="0"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dirty="0" err="1">
                <a:latin typeface="Trebuchet MS"/>
                <a:ea typeface="+mn-ea"/>
                <a:cs typeface="+mn-cs"/>
              </a:rPr>
              <a:t>Context</a:t>
            </a:r>
            <a:r>
              <a:rPr lang="fr-FR" sz="1422" kern="1200" spc="-28" dirty="0"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spc="-8" dirty="0" err="1">
                <a:latin typeface="Trebuchet MS"/>
                <a:ea typeface="+mn-ea"/>
                <a:cs typeface="+mn-cs"/>
              </a:rPr>
              <a:t>dataset</a:t>
            </a:r>
            <a:endParaRPr lang="fr-FR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vert="horz" lIns="0" tIns="174743" rIns="0" bIns="0" rtlCol="0" anchor="ctr">
            <a:normAutofit/>
          </a:bodyPr>
          <a:lstStyle/>
          <a:p>
            <a:pPr marL="69215">
              <a:spcBef>
                <a:spcPts val="100"/>
              </a:spcBef>
            </a:pPr>
            <a:r>
              <a:rPr lang="en-US"/>
              <a:t>Applications</a:t>
            </a:r>
            <a:r>
              <a:rPr lang="en-US" spc="215"/>
              <a:t> </a:t>
            </a:r>
            <a:r>
              <a:rPr lang="en-US" spc="65"/>
              <a:t>of</a:t>
            </a:r>
            <a:r>
              <a:rPr lang="en-US" spc="215"/>
              <a:t> </a:t>
            </a:r>
            <a:r>
              <a:rPr lang="en-US"/>
              <a:t>Object</a:t>
            </a:r>
            <a:r>
              <a:rPr lang="en-US" spc="215"/>
              <a:t> </a:t>
            </a:r>
            <a:r>
              <a:rPr lang="en-US" spc="-10"/>
              <a:t>Recognition</a:t>
            </a:r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439457" y="1825625"/>
            <a:ext cx="4802231" cy="325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1986" indent="-281445" defTabSz="758952">
              <a:spcBef>
                <a:spcPts val="104"/>
              </a:spcBef>
              <a:buFont typeface="Arial"/>
              <a:buChar char="•"/>
              <a:tabLst>
                <a:tab pos="291986" algn="l"/>
              </a:tabLst>
            </a:pPr>
            <a:r>
              <a:rPr lang="en-GB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Visual</a:t>
            </a:r>
            <a:r>
              <a:rPr lang="en-GB" sz="2926" kern="1200" spc="31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Surveillance</a:t>
            </a:r>
            <a:r>
              <a:rPr lang="en-GB" sz="2926" kern="1200" spc="37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GB" sz="2926" kern="1200" spc="43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2926" kern="1200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tracking</a:t>
            </a:r>
            <a:r>
              <a:rPr lang="en-GB" sz="2926" kern="1200" spc="43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2926" kern="1200" spc="-12" baseline="11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(LE10):</a:t>
            </a:r>
            <a:endParaRPr lang="en-GB" sz="3525" baseline="1182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009" y="2319718"/>
            <a:ext cx="3069676" cy="2302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4540" y="2319718"/>
            <a:ext cx="3069676" cy="23022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39456" y="4537702"/>
            <a:ext cx="6496414" cy="10877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939513" defTabSz="758952">
              <a:spcBef>
                <a:spcPts val="336"/>
              </a:spcBef>
            </a:pPr>
            <a:r>
              <a:rPr lang="en-GB" sz="149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UCF:</a:t>
            </a:r>
            <a:r>
              <a:rPr lang="en-GB" sz="1494" kern="1200" spc="-2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9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vision</a:t>
            </a:r>
            <a:r>
              <a:rPr lang="en-GB" sz="1494" kern="1200" spc="-2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lab</a:t>
            </a:r>
            <a:endParaRPr lang="en-GB" sz="1494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207130" indent="-196589" defTabSz="758952">
              <a:spcBef>
                <a:spcPts val="282"/>
              </a:spcBef>
              <a:buChar char="•"/>
              <a:tabLst>
                <a:tab pos="207130" algn="l"/>
              </a:tabLst>
            </a:pP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Can</a:t>
            </a:r>
            <a:r>
              <a:rPr lang="en-GB" sz="1453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be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combined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with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anomaly</a:t>
            </a:r>
            <a:r>
              <a:rPr lang="en-GB" sz="1453" kern="1200" spc="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detection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to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alert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surveillance</a:t>
            </a:r>
            <a:r>
              <a:rPr lang="en-GB" sz="1453" kern="1200" spc="5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personnel.</a:t>
            </a:r>
            <a:endParaRPr lang="en-GB" sz="1453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206604" marR="2053914" indent="-196589" defTabSz="758952">
              <a:spcBef>
                <a:spcPts val="739"/>
              </a:spcBef>
              <a:buChar char="•"/>
              <a:tabLst>
                <a:tab pos="208185" algn="l"/>
              </a:tabLst>
            </a:pP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Can</a:t>
            </a:r>
            <a:r>
              <a:rPr lang="en-GB" sz="1453" kern="1200" spc="5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be</a:t>
            </a:r>
            <a:r>
              <a:rPr lang="en-GB" sz="1453" kern="1200" spc="6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combined</a:t>
            </a:r>
            <a:r>
              <a:rPr lang="en-GB" sz="1453" kern="1200" spc="5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with</a:t>
            </a:r>
            <a:r>
              <a:rPr lang="en-GB" sz="1453" kern="1200" spc="6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recognition</a:t>
            </a:r>
            <a:r>
              <a:rPr lang="en-GB" sz="1453" kern="1200" spc="5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for</a:t>
            </a:r>
            <a:r>
              <a:rPr lang="en-GB" sz="1453" kern="1200" spc="6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automated 	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monitoring</a:t>
            </a:r>
            <a:r>
              <a:rPr lang="en-GB" sz="1453" kern="1200" spc="7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of</a:t>
            </a:r>
            <a:r>
              <a:rPr lang="en-GB" sz="1453" kern="1200" spc="7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453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citizens.</a:t>
            </a:r>
            <a:endParaRPr lang="en-GB" sz="1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7976070" y="5836921"/>
            <a:ext cx="2302257" cy="1829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623" defTabSz="758952">
              <a:lnSpc>
                <a:spcPts val="1370"/>
              </a:lnSpc>
              <a:spcAft>
                <a:spcPts val="600"/>
              </a:spcAft>
            </a:pPr>
            <a:fld id="{81D60167-4931-47E6-BA6A-407CBD079E47}" type="slidenum">
              <a:rPr sz="1494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623" defTabSz="758952">
                <a:lnSpc>
                  <a:spcPts val="1370"/>
                </a:lnSpc>
                <a:spcAft>
                  <a:spcPts val="600"/>
                </a:spcAft>
              </a:pPr>
              <a:t>30</a:t>
            </a:fld>
            <a:endParaRPr spc="-25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6D8C00A-F91A-0181-2FB1-21EA7CACF28C}"/>
              </a:ext>
            </a:extLst>
          </p:cNvPr>
          <p:cNvSpPr txBox="1">
            <a:spLocks/>
          </p:cNvSpPr>
          <p:nvPr/>
        </p:nvSpPr>
        <p:spPr>
          <a:xfrm>
            <a:off x="363985" y="505327"/>
            <a:ext cx="8286720" cy="1155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History</a:t>
            </a:r>
            <a:r>
              <a:rPr kumimoji="0" lang="en-US" sz="2800" b="0" i="0" u="none" strike="noStrike" cap="none" spc="4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 </a:t>
            </a:r>
            <a:r>
              <a:rPr kumimoji="0" lang="en-US" sz="2800" b="0" i="0" u="none" strike="noStrike" cap="none" spc="5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of</a:t>
            </a:r>
            <a:r>
              <a:rPr kumimoji="0" lang="en-US" sz="2800" b="0" i="0" u="none" strike="noStrike" cap="none" spc="4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 </a:t>
            </a:r>
            <a:r>
              <a:rPr kumimoji="0" lang="en-US" sz="28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Ideas</a:t>
            </a:r>
            <a:r>
              <a:rPr kumimoji="0" lang="en-US" sz="2800" b="0" i="0" u="none" strike="noStrike" cap="none" spc="4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 </a:t>
            </a:r>
            <a:r>
              <a:rPr kumimoji="0" lang="en-US" sz="28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in</a:t>
            </a:r>
            <a:r>
              <a:rPr kumimoji="0" lang="en-US" sz="2800" b="0" i="0" u="none" strike="noStrike" cap="none" spc="4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 </a:t>
            </a:r>
            <a:r>
              <a:rPr kumimoji="0" lang="en-US" sz="28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Object</a:t>
            </a:r>
            <a:r>
              <a:rPr kumimoji="0" lang="en-US" sz="2800" b="0" i="0" u="none" strike="noStrike" cap="none" spc="4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 </a:t>
            </a:r>
            <a:r>
              <a:rPr kumimoji="0" lang="en-US" sz="2800" b="0" i="0" u="none" strike="noStrike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Recognition</a:t>
            </a:r>
            <a:endPara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D1A1F55-B343-209C-F1EC-840CEFDA0E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984" y="2266757"/>
            <a:ext cx="5181600" cy="3343995"/>
          </a:xfrm>
          <a:prstGeom prst="rect">
            <a:avLst/>
          </a:prstGeom>
          <a:noFill/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FEE5FB6-0A02-9D0E-BA7F-41FB77EA87F0}"/>
              </a:ext>
            </a:extLst>
          </p:cNvPr>
          <p:cNvSpPr txBox="1"/>
          <p:nvPr/>
        </p:nvSpPr>
        <p:spPr>
          <a:xfrm>
            <a:off x="6172200" y="1825625"/>
            <a:ext cx="5181600" cy="4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</a:pPr>
            <a:r>
              <a:rPr lang="en-US" sz="2000"/>
              <a:t>Marr’s</a:t>
            </a:r>
            <a:r>
              <a:rPr lang="en-US" sz="2000" spc="-75"/>
              <a:t> </a:t>
            </a:r>
            <a:r>
              <a:rPr lang="en-US" sz="2000"/>
              <a:t>Vision</a:t>
            </a:r>
            <a:r>
              <a:rPr lang="en-US" sz="2000" spc="-65"/>
              <a:t> </a:t>
            </a:r>
            <a:r>
              <a:rPr lang="en-US" sz="2000"/>
              <a:t>(Stages</a:t>
            </a:r>
            <a:r>
              <a:rPr lang="en-US" sz="2000" spc="-60"/>
              <a:t> </a:t>
            </a:r>
            <a:r>
              <a:rPr lang="en-US" sz="2000"/>
              <a:t>of</a:t>
            </a:r>
            <a:r>
              <a:rPr lang="en-US" sz="2000" spc="-65"/>
              <a:t> </a:t>
            </a:r>
            <a:r>
              <a:rPr lang="en-US" sz="2000"/>
              <a:t>Visual</a:t>
            </a:r>
            <a:r>
              <a:rPr lang="en-US" sz="2000" spc="-65"/>
              <a:t> </a:t>
            </a:r>
            <a:r>
              <a:rPr lang="en-US" sz="2000"/>
              <a:t>Representation,</a:t>
            </a:r>
            <a:r>
              <a:rPr lang="en-US" sz="2000" spc="-60"/>
              <a:t> </a:t>
            </a:r>
            <a:r>
              <a:rPr lang="en-US" sz="2000" spc="-10"/>
              <a:t>1970):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1439669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4FE92B9-EB37-306A-10CA-AA07C7184F4B}"/>
              </a:ext>
            </a:extLst>
          </p:cNvPr>
          <p:cNvSpPr/>
          <p:nvPr/>
        </p:nvSpPr>
        <p:spPr>
          <a:xfrm>
            <a:off x="1741932" y="1271083"/>
            <a:ext cx="8244205" cy="4926965"/>
          </a:xfrm>
          <a:custGeom>
            <a:avLst/>
            <a:gdLst/>
            <a:ahLst/>
            <a:cxnLst/>
            <a:rect l="l" t="t" r="r" b="b"/>
            <a:pathLst>
              <a:path w="8244205" h="4926965">
                <a:moveTo>
                  <a:pt x="8243887" y="0"/>
                </a:moveTo>
                <a:lnTo>
                  <a:pt x="0" y="0"/>
                </a:lnTo>
                <a:lnTo>
                  <a:pt x="0" y="4926460"/>
                </a:lnTo>
                <a:lnTo>
                  <a:pt x="8243887" y="4926460"/>
                </a:lnTo>
                <a:lnTo>
                  <a:pt x="824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52F14B5-1F4E-841F-5E47-1AB4644DBC77}"/>
              </a:ext>
            </a:extLst>
          </p:cNvPr>
          <p:cNvSpPr txBox="1"/>
          <p:nvPr/>
        </p:nvSpPr>
        <p:spPr>
          <a:xfrm>
            <a:off x="1959101" y="2314470"/>
            <a:ext cx="4283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indent="-168275">
              <a:lnSpc>
                <a:spcPct val="100000"/>
              </a:lnSpc>
              <a:spcBef>
                <a:spcPts val="100"/>
              </a:spcBef>
              <a:buFont typeface="Trebuchet MS"/>
              <a:buChar char="•"/>
              <a:tabLst>
                <a:tab pos="180975" algn="l"/>
              </a:tabLst>
            </a:pPr>
            <a:r>
              <a:rPr sz="1600" b="1" dirty="0">
                <a:latin typeface="Trebuchet MS"/>
                <a:cs typeface="Trebuchet MS"/>
              </a:rPr>
              <a:t>Similar</a:t>
            </a:r>
            <a:r>
              <a:rPr sz="1600" b="1" spc="-4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shape</a:t>
            </a:r>
            <a:r>
              <a:rPr sz="1600" dirty="0">
                <a:latin typeface="Trebuchet MS"/>
                <a:cs typeface="Trebuchet MS"/>
              </a:rPr>
              <a:t>: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Basic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level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categories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are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D989269-812D-2F45-670D-A37D732A384D}"/>
              </a:ext>
            </a:extLst>
          </p:cNvPr>
          <p:cNvSpPr txBox="1"/>
          <p:nvPr/>
        </p:nvSpPr>
        <p:spPr>
          <a:xfrm>
            <a:off x="1959101" y="2555770"/>
            <a:ext cx="4849495" cy="8737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Trebuchet MS"/>
                <a:cs typeface="Trebuchet MS"/>
              </a:rPr>
              <a:t>highest-</a:t>
            </a:r>
            <a:r>
              <a:rPr sz="1600" dirty="0">
                <a:latin typeface="Trebuchet MS"/>
                <a:cs typeface="Trebuchet MS"/>
              </a:rPr>
              <a:t>level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category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for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which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their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members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have </a:t>
            </a:r>
            <a:r>
              <a:rPr sz="1600" dirty="0">
                <a:latin typeface="Trebuchet MS"/>
                <a:cs typeface="Trebuchet MS"/>
              </a:rPr>
              <a:t>similar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shapes.</a:t>
            </a:r>
            <a:endParaRPr sz="1600">
              <a:latin typeface="Trebuchet MS"/>
              <a:cs typeface="Trebuchet MS"/>
            </a:endParaRPr>
          </a:p>
          <a:p>
            <a:pPr marL="180975" indent="-168275">
              <a:lnSpc>
                <a:spcPct val="100000"/>
              </a:lnSpc>
              <a:spcBef>
                <a:spcPts val="880"/>
              </a:spcBef>
              <a:buFont typeface="Trebuchet MS"/>
              <a:buChar char="•"/>
              <a:tabLst>
                <a:tab pos="180975" algn="l"/>
              </a:tabLst>
            </a:pPr>
            <a:r>
              <a:rPr sz="1600" b="1" dirty="0">
                <a:latin typeface="Trebuchet MS"/>
                <a:cs typeface="Trebuchet MS"/>
              </a:rPr>
              <a:t>Similar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motor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interactions</a:t>
            </a:r>
            <a:r>
              <a:rPr sz="1600" dirty="0">
                <a:latin typeface="Trebuchet MS"/>
                <a:cs typeface="Trebuchet MS"/>
              </a:rPr>
              <a:t>: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…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for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which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people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40D19FE-7B88-FBB3-BA32-5B79E90D4D5C}"/>
              </a:ext>
            </a:extLst>
          </p:cNvPr>
          <p:cNvSpPr txBox="1"/>
          <p:nvPr/>
        </p:nvSpPr>
        <p:spPr>
          <a:xfrm>
            <a:off x="1959101" y="3401590"/>
            <a:ext cx="41986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Trebuchet MS"/>
                <a:cs typeface="Trebuchet MS"/>
              </a:rPr>
              <a:t>interact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with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its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members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using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similar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motor sequences.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BE38311-3C4B-82A9-F0A2-96D647AA5CE5}"/>
              </a:ext>
            </a:extLst>
          </p:cNvPr>
          <p:cNvSpPr txBox="1"/>
          <p:nvPr/>
        </p:nvSpPr>
        <p:spPr>
          <a:xfrm>
            <a:off x="1959101" y="4006111"/>
            <a:ext cx="522414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68275">
              <a:lnSpc>
                <a:spcPts val="1900"/>
              </a:lnSpc>
              <a:spcBef>
                <a:spcPts val="180"/>
              </a:spcBef>
              <a:buFont typeface="Trebuchet MS"/>
              <a:buChar char="•"/>
              <a:tabLst>
                <a:tab pos="180975" algn="l"/>
              </a:tabLst>
            </a:pPr>
            <a:r>
              <a:rPr sz="1600" b="1" dirty="0">
                <a:latin typeface="Trebuchet MS"/>
                <a:cs typeface="Trebuchet MS"/>
              </a:rPr>
              <a:t>Common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attributes</a:t>
            </a:r>
            <a:r>
              <a:rPr sz="1600" dirty="0">
                <a:latin typeface="Trebuchet MS"/>
                <a:cs typeface="Trebuchet MS"/>
              </a:rPr>
              <a:t>: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…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there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are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significant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numbers </a:t>
            </a:r>
            <a:r>
              <a:rPr sz="1600" dirty="0">
                <a:latin typeface="Trebuchet MS"/>
                <a:cs typeface="Trebuchet MS"/>
              </a:rPr>
              <a:t>of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attributes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in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common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between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pairs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of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members.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8DEC265-DF69-79C0-3E5E-43BB9FA63E5C}"/>
              </a:ext>
            </a:extLst>
          </p:cNvPr>
          <p:cNvSpPr txBox="1"/>
          <p:nvPr/>
        </p:nvSpPr>
        <p:spPr>
          <a:xfrm>
            <a:off x="6350274" y="3505140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Trebuchet MS"/>
                <a:cs typeface="Trebuchet MS"/>
              </a:rPr>
              <a:t>Basic</a:t>
            </a:r>
            <a:r>
              <a:rPr sz="1800" b="1" spc="-6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b="1" spc="-20" dirty="0">
                <a:solidFill>
                  <a:srgbClr val="000099"/>
                </a:solidFill>
                <a:latin typeface="Trebuchet MS"/>
                <a:cs typeface="Trebuchet MS"/>
              </a:rPr>
              <a:t>level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6A4E99D-E857-F64D-A12B-B954AC81CDC0}"/>
              </a:ext>
            </a:extLst>
          </p:cNvPr>
          <p:cNvSpPr txBox="1"/>
          <p:nvPr/>
        </p:nvSpPr>
        <p:spPr>
          <a:xfrm>
            <a:off x="6145262" y="4786115"/>
            <a:ext cx="131826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98780" marR="5080" indent="-386715">
              <a:lnSpc>
                <a:spcPts val="2100"/>
              </a:lnSpc>
              <a:spcBef>
                <a:spcPts val="219"/>
              </a:spcBef>
            </a:pPr>
            <a:r>
              <a:rPr sz="1800" b="1" spc="-10" dirty="0">
                <a:solidFill>
                  <a:srgbClr val="000099"/>
                </a:solidFill>
                <a:latin typeface="Trebuchet MS"/>
                <a:cs typeface="Trebuchet MS"/>
              </a:rPr>
              <a:t>Subordinate level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2EB0A00-B309-B3B4-9B62-DA4B74E463BC}"/>
              </a:ext>
            </a:extLst>
          </p:cNvPr>
          <p:cNvSpPr txBox="1"/>
          <p:nvPr/>
        </p:nvSpPr>
        <p:spPr>
          <a:xfrm>
            <a:off x="1959101" y="1438821"/>
            <a:ext cx="6334125" cy="104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Levels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of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Categorization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(Rosch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1970s):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1875"/>
              </a:lnSpc>
              <a:spcBef>
                <a:spcPts val="1155"/>
              </a:spcBef>
            </a:pPr>
            <a:r>
              <a:rPr sz="1600" dirty="0">
                <a:latin typeface="Trebuchet MS"/>
                <a:cs typeface="Trebuchet MS"/>
              </a:rPr>
              <a:t>Definition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of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Basic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Level:</a:t>
            </a:r>
            <a:endParaRPr sz="1600">
              <a:latin typeface="Trebuchet MS"/>
              <a:cs typeface="Trebuchet MS"/>
            </a:endParaRPr>
          </a:p>
          <a:p>
            <a:pPr marL="4799330">
              <a:lnSpc>
                <a:spcPts val="2115"/>
              </a:lnSpc>
            </a:pPr>
            <a:r>
              <a:rPr sz="1800" b="1" spc="-10" dirty="0">
                <a:solidFill>
                  <a:srgbClr val="000099"/>
                </a:solidFill>
                <a:latin typeface="Trebuchet MS"/>
                <a:cs typeface="Trebuchet MS"/>
              </a:rPr>
              <a:t>Superordinate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8EF0539-D3B8-867C-870C-A0CA46E636BB}"/>
              </a:ext>
            </a:extLst>
          </p:cNvPr>
          <p:cNvSpPr txBox="1"/>
          <p:nvPr/>
        </p:nvSpPr>
        <p:spPr>
          <a:xfrm>
            <a:off x="7197970" y="2450495"/>
            <a:ext cx="642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99"/>
                </a:solidFill>
                <a:latin typeface="Trebuchet MS"/>
                <a:cs typeface="Trebuchet MS"/>
              </a:rPr>
              <a:t>levels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CD7B1AD-9C61-6D80-2564-4E33AB5D8DA5}"/>
              </a:ext>
            </a:extLst>
          </p:cNvPr>
          <p:cNvSpPr txBox="1"/>
          <p:nvPr/>
        </p:nvSpPr>
        <p:spPr>
          <a:xfrm>
            <a:off x="8064163" y="4882382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“Fido”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AAB017D-5FC4-BC18-9FB5-00BFDEFBE968}"/>
              </a:ext>
            </a:extLst>
          </p:cNvPr>
          <p:cNvSpPr/>
          <p:nvPr/>
        </p:nvSpPr>
        <p:spPr>
          <a:xfrm>
            <a:off x="7974811" y="4814312"/>
            <a:ext cx="880744" cy="455930"/>
          </a:xfrm>
          <a:custGeom>
            <a:avLst/>
            <a:gdLst/>
            <a:ahLst/>
            <a:cxnLst/>
            <a:rect l="l" t="t" r="r" b="b"/>
            <a:pathLst>
              <a:path w="880745" h="455929">
                <a:moveTo>
                  <a:pt x="751664" y="66456"/>
                </a:moveTo>
                <a:lnTo>
                  <a:pt x="798092" y="94747"/>
                </a:lnTo>
                <a:lnTo>
                  <a:pt x="834202" y="125697"/>
                </a:lnTo>
                <a:lnTo>
                  <a:pt x="859995" y="158640"/>
                </a:lnTo>
                <a:lnTo>
                  <a:pt x="880629" y="227850"/>
                </a:lnTo>
                <a:lnTo>
                  <a:pt x="875471" y="262787"/>
                </a:lnTo>
                <a:lnTo>
                  <a:pt x="834202" y="330003"/>
                </a:lnTo>
                <a:lnTo>
                  <a:pt x="798092" y="360953"/>
                </a:lnTo>
                <a:lnTo>
                  <a:pt x="751664" y="389244"/>
                </a:lnTo>
                <a:lnTo>
                  <a:pt x="710183" y="408232"/>
                </a:lnTo>
                <a:lnTo>
                  <a:pt x="665493" y="424055"/>
                </a:lnTo>
                <a:lnTo>
                  <a:pt x="618176" y="436713"/>
                </a:lnTo>
                <a:lnTo>
                  <a:pt x="568818" y="446207"/>
                </a:lnTo>
                <a:lnTo>
                  <a:pt x="518000" y="452536"/>
                </a:lnTo>
                <a:lnTo>
                  <a:pt x="466307" y="455700"/>
                </a:lnTo>
                <a:lnTo>
                  <a:pt x="414322" y="455700"/>
                </a:lnTo>
                <a:lnTo>
                  <a:pt x="362629" y="452536"/>
                </a:lnTo>
                <a:lnTo>
                  <a:pt x="311811" y="446207"/>
                </a:lnTo>
                <a:lnTo>
                  <a:pt x="262453" y="436713"/>
                </a:lnTo>
                <a:lnTo>
                  <a:pt x="215136" y="424055"/>
                </a:lnTo>
                <a:lnTo>
                  <a:pt x="170446" y="408232"/>
                </a:lnTo>
                <a:lnTo>
                  <a:pt x="128965" y="389244"/>
                </a:lnTo>
                <a:lnTo>
                  <a:pt x="82537" y="360953"/>
                </a:lnTo>
                <a:lnTo>
                  <a:pt x="46427" y="330003"/>
                </a:lnTo>
                <a:lnTo>
                  <a:pt x="20634" y="297060"/>
                </a:lnTo>
                <a:lnTo>
                  <a:pt x="0" y="227850"/>
                </a:lnTo>
                <a:lnTo>
                  <a:pt x="5158" y="192913"/>
                </a:lnTo>
                <a:lnTo>
                  <a:pt x="46427" y="125697"/>
                </a:lnTo>
                <a:lnTo>
                  <a:pt x="82537" y="94747"/>
                </a:lnTo>
                <a:lnTo>
                  <a:pt x="128965" y="66456"/>
                </a:lnTo>
                <a:lnTo>
                  <a:pt x="170446" y="47468"/>
                </a:lnTo>
                <a:lnTo>
                  <a:pt x="215136" y="31645"/>
                </a:lnTo>
                <a:lnTo>
                  <a:pt x="262453" y="18987"/>
                </a:lnTo>
                <a:lnTo>
                  <a:pt x="311811" y="9493"/>
                </a:lnTo>
                <a:lnTo>
                  <a:pt x="362629" y="3164"/>
                </a:lnTo>
                <a:lnTo>
                  <a:pt x="414322" y="0"/>
                </a:lnTo>
                <a:lnTo>
                  <a:pt x="466307" y="0"/>
                </a:lnTo>
                <a:lnTo>
                  <a:pt x="518000" y="3164"/>
                </a:lnTo>
                <a:lnTo>
                  <a:pt x="568818" y="9493"/>
                </a:lnTo>
                <a:lnTo>
                  <a:pt x="618176" y="18987"/>
                </a:lnTo>
                <a:lnTo>
                  <a:pt x="665493" y="31645"/>
                </a:lnTo>
                <a:lnTo>
                  <a:pt x="710183" y="47468"/>
                </a:lnTo>
                <a:lnTo>
                  <a:pt x="751664" y="66456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5CB84D8C-32F9-A38D-1D51-7260BE6A2FE5}"/>
              </a:ext>
            </a:extLst>
          </p:cNvPr>
          <p:cNvSpPr txBox="1"/>
          <p:nvPr/>
        </p:nvSpPr>
        <p:spPr>
          <a:xfrm>
            <a:off x="8054023" y="3536047"/>
            <a:ext cx="441325" cy="34544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355"/>
              </a:spcBef>
            </a:pPr>
            <a:r>
              <a:rPr sz="1600" spc="-25" dirty="0">
                <a:latin typeface="Trebuchet MS"/>
                <a:cs typeface="Trebuchet MS"/>
              </a:rPr>
              <a:t>dog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AE0399-B309-0B94-7E6B-7537B3686CA2}"/>
              </a:ext>
            </a:extLst>
          </p:cNvPr>
          <p:cNvSpPr txBox="1"/>
          <p:nvPr/>
        </p:nvSpPr>
        <p:spPr>
          <a:xfrm>
            <a:off x="9048957" y="1906846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animal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A0FB706E-4F5D-6EF4-75E8-387B5AFD2709}"/>
              </a:ext>
            </a:extLst>
          </p:cNvPr>
          <p:cNvGrpSpPr/>
          <p:nvPr/>
        </p:nvGrpSpPr>
        <p:grpSpPr>
          <a:xfrm>
            <a:off x="8532252" y="1801940"/>
            <a:ext cx="1351915" cy="1277620"/>
            <a:chOff x="7361820" y="1997012"/>
            <a:chExt cx="1351915" cy="127762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29DED24B-F484-A5BC-6A10-F16D717ECAAC}"/>
                </a:ext>
              </a:extLst>
            </p:cNvPr>
            <p:cNvSpPr/>
            <p:nvPr/>
          </p:nvSpPr>
          <p:spPr>
            <a:xfrm>
              <a:off x="7756455" y="2003362"/>
              <a:ext cx="880744" cy="455930"/>
            </a:xfrm>
            <a:custGeom>
              <a:avLst/>
              <a:gdLst/>
              <a:ahLst/>
              <a:cxnLst/>
              <a:rect l="l" t="t" r="r" b="b"/>
              <a:pathLst>
                <a:path w="880745" h="455930">
                  <a:moveTo>
                    <a:pt x="751664" y="66456"/>
                  </a:moveTo>
                  <a:lnTo>
                    <a:pt x="798092" y="94747"/>
                  </a:lnTo>
                  <a:lnTo>
                    <a:pt x="834202" y="125697"/>
                  </a:lnTo>
                  <a:lnTo>
                    <a:pt x="859995" y="158640"/>
                  </a:lnTo>
                  <a:lnTo>
                    <a:pt x="880629" y="227850"/>
                  </a:lnTo>
                  <a:lnTo>
                    <a:pt x="875471" y="262787"/>
                  </a:lnTo>
                  <a:lnTo>
                    <a:pt x="834202" y="330003"/>
                  </a:lnTo>
                  <a:lnTo>
                    <a:pt x="798092" y="360953"/>
                  </a:lnTo>
                  <a:lnTo>
                    <a:pt x="751664" y="389244"/>
                  </a:lnTo>
                  <a:lnTo>
                    <a:pt x="710183" y="408232"/>
                  </a:lnTo>
                  <a:lnTo>
                    <a:pt x="665493" y="424055"/>
                  </a:lnTo>
                  <a:lnTo>
                    <a:pt x="618176" y="436713"/>
                  </a:lnTo>
                  <a:lnTo>
                    <a:pt x="568818" y="446207"/>
                  </a:lnTo>
                  <a:lnTo>
                    <a:pt x="518000" y="452536"/>
                  </a:lnTo>
                  <a:lnTo>
                    <a:pt x="466307" y="455700"/>
                  </a:lnTo>
                  <a:lnTo>
                    <a:pt x="414322" y="455700"/>
                  </a:lnTo>
                  <a:lnTo>
                    <a:pt x="362629" y="452536"/>
                  </a:lnTo>
                  <a:lnTo>
                    <a:pt x="311811" y="446207"/>
                  </a:lnTo>
                  <a:lnTo>
                    <a:pt x="262453" y="436713"/>
                  </a:lnTo>
                  <a:lnTo>
                    <a:pt x="215136" y="424055"/>
                  </a:lnTo>
                  <a:lnTo>
                    <a:pt x="170446" y="408232"/>
                  </a:lnTo>
                  <a:lnTo>
                    <a:pt x="128965" y="389244"/>
                  </a:lnTo>
                  <a:lnTo>
                    <a:pt x="82537" y="360953"/>
                  </a:lnTo>
                  <a:lnTo>
                    <a:pt x="46427" y="330003"/>
                  </a:lnTo>
                  <a:lnTo>
                    <a:pt x="20634" y="297060"/>
                  </a:lnTo>
                  <a:lnTo>
                    <a:pt x="0" y="227850"/>
                  </a:lnTo>
                  <a:lnTo>
                    <a:pt x="5158" y="192913"/>
                  </a:lnTo>
                  <a:lnTo>
                    <a:pt x="46427" y="125697"/>
                  </a:lnTo>
                  <a:lnTo>
                    <a:pt x="82537" y="94747"/>
                  </a:lnTo>
                  <a:lnTo>
                    <a:pt x="128965" y="66456"/>
                  </a:lnTo>
                  <a:lnTo>
                    <a:pt x="170446" y="47468"/>
                  </a:lnTo>
                  <a:lnTo>
                    <a:pt x="215136" y="31645"/>
                  </a:lnTo>
                  <a:lnTo>
                    <a:pt x="262453" y="18987"/>
                  </a:lnTo>
                  <a:lnTo>
                    <a:pt x="311811" y="9493"/>
                  </a:lnTo>
                  <a:lnTo>
                    <a:pt x="362629" y="3164"/>
                  </a:lnTo>
                  <a:lnTo>
                    <a:pt x="414322" y="0"/>
                  </a:lnTo>
                  <a:lnTo>
                    <a:pt x="466307" y="0"/>
                  </a:lnTo>
                  <a:lnTo>
                    <a:pt x="518000" y="3164"/>
                  </a:lnTo>
                  <a:lnTo>
                    <a:pt x="568818" y="9493"/>
                  </a:lnTo>
                  <a:lnTo>
                    <a:pt x="618176" y="18987"/>
                  </a:lnTo>
                  <a:lnTo>
                    <a:pt x="665493" y="31645"/>
                  </a:lnTo>
                  <a:lnTo>
                    <a:pt x="710183" y="47468"/>
                  </a:lnTo>
                  <a:lnTo>
                    <a:pt x="751664" y="66456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0FB42917-9EE4-A42D-8CB0-E15BCCA80F43}"/>
                </a:ext>
              </a:extLst>
            </p:cNvPr>
            <p:cNvSpPr/>
            <p:nvPr/>
          </p:nvSpPr>
          <p:spPr>
            <a:xfrm>
              <a:off x="7368170" y="2812107"/>
              <a:ext cx="1339215" cy="456565"/>
            </a:xfrm>
            <a:custGeom>
              <a:avLst/>
              <a:gdLst/>
              <a:ahLst/>
              <a:cxnLst/>
              <a:rect l="l" t="t" r="r" b="b"/>
              <a:pathLst>
                <a:path w="1339215" h="456564">
                  <a:moveTo>
                    <a:pt x="1142742" y="66666"/>
                  </a:moveTo>
                  <a:lnTo>
                    <a:pt x="1194759" y="86574"/>
                  </a:lnTo>
                  <a:lnTo>
                    <a:pt x="1238773" y="107935"/>
                  </a:lnTo>
                  <a:lnTo>
                    <a:pt x="1274785" y="130507"/>
                  </a:lnTo>
                  <a:lnTo>
                    <a:pt x="1322800" y="178315"/>
                  </a:lnTo>
                  <a:lnTo>
                    <a:pt x="1338805" y="228060"/>
                  </a:lnTo>
                  <a:lnTo>
                    <a:pt x="1334804" y="253054"/>
                  </a:lnTo>
                  <a:lnTo>
                    <a:pt x="1302794" y="302073"/>
                  </a:lnTo>
                  <a:lnTo>
                    <a:pt x="1238773" y="348186"/>
                  </a:lnTo>
                  <a:lnTo>
                    <a:pt x="1194759" y="369547"/>
                  </a:lnTo>
                  <a:lnTo>
                    <a:pt x="1142742" y="389455"/>
                  </a:lnTo>
                  <a:lnTo>
                    <a:pt x="1100163" y="402788"/>
                  </a:lnTo>
                  <a:lnTo>
                    <a:pt x="1055168" y="414640"/>
                  </a:lnTo>
                  <a:lnTo>
                    <a:pt x="1008043" y="425010"/>
                  </a:lnTo>
                  <a:lnTo>
                    <a:pt x="959070" y="433899"/>
                  </a:lnTo>
                  <a:lnTo>
                    <a:pt x="908535" y="441306"/>
                  </a:lnTo>
                  <a:lnTo>
                    <a:pt x="856720" y="447232"/>
                  </a:lnTo>
                  <a:lnTo>
                    <a:pt x="803911" y="451677"/>
                  </a:lnTo>
                  <a:lnTo>
                    <a:pt x="750392" y="454640"/>
                  </a:lnTo>
                  <a:lnTo>
                    <a:pt x="696446" y="456121"/>
                  </a:lnTo>
                  <a:lnTo>
                    <a:pt x="642359" y="456121"/>
                  </a:lnTo>
                  <a:lnTo>
                    <a:pt x="588413" y="454640"/>
                  </a:lnTo>
                  <a:lnTo>
                    <a:pt x="534894" y="451677"/>
                  </a:lnTo>
                  <a:lnTo>
                    <a:pt x="482085" y="447232"/>
                  </a:lnTo>
                  <a:lnTo>
                    <a:pt x="430270" y="441306"/>
                  </a:lnTo>
                  <a:lnTo>
                    <a:pt x="379735" y="433899"/>
                  </a:lnTo>
                  <a:lnTo>
                    <a:pt x="330762" y="425010"/>
                  </a:lnTo>
                  <a:lnTo>
                    <a:pt x="283636" y="414640"/>
                  </a:lnTo>
                  <a:lnTo>
                    <a:pt x="238642" y="402788"/>
                  </a:lnTo>
                  <a:lnTo>
                    <a:pt x="196063" y="389455"/>
                  </a:lnTo>
                  <a:lnTo>
                    <a:pt x="144046" y="369547"/>
                  </a:lnTo>
                  <a:lnTo>
                    <a:pt x="100032" y="348186"/>
                  </a:lnTo>
                  <a:lnTo>
                    <a:pt x="64020" y="325614"/>
                  </a:lnTo>
                  <a:lnTo>
                    <a:pt x="16005" y="277806"/>
                  </a:lnTo>
                  <a:lnTo>
                    <a:pt x="0" y="228060"/>
                  </a:lnTo>
                  <a:lnTo>
                    <a:pt x="4001" y="203066"/>
                  </a:lnTo>
                  <a:lnTo>
                    <a:pt x="36011" y="154047"/>
                  </a:lnTo>
                  <a:lnTo>
                    <a:pt x="100032" y="107935"/>
                  </a:lnTo>
                  <a:lnTo>
                    <a:pt x="144046" y="86574"/>
                  </a:lnTo>
                  <a:lnTo>
                    <a:pt x="196063" y="66666"/>
                  </a:lnTo>
                  <a:lnTo>
                    <a:pt x="238642" y="53333"/>
                  </a:lnTo>
                  <a:lnTo>
                    <a:pt x="283636" y="41481"/>
                  </a:lnTo>
                  <a:lnTo>
                    <a:pt x="330762" y="31111"/>
                  </a:lnTo>
                  <a:lnTo>
                    <a:pt x="379735" y="22222"/>
                  </a:lnTo>
                  <a:lnTo>
                    <a:pt x="430270" y="14814"/>
                  </a:lnTo>
                  <a:lnTo>
                    <a:pt x="482085" y="8888"/>
                  </a:lnTo>
                  <a:lnTo>
                    <a:pt x="534894" y="4444"/>
                  </a:lnTo>
                  <a:lnTo>
                    <a:pt x="588413" y="1481"/>
                  </a:lnTo>
                  <a:lnTo>
                    <a:pt x="642359" y="0"/>
                  </a:lnTo>
                  <a:lnTo>
                    <a:pt x="696446" y="0"/>
                  </a:lnTo>
                  <a:lnTo>
                    <a:pt x="750392" y="1481"/>
                  </a:lnTo>
                  <a:lnTo>
                    <a:pt x="803911" y="4444"/>
                  </a:lnTo>
                  <a:lnTo>
                    <a:pt x="856720" y="8888"/>
                  </a:lnTo>
                  <a:lnTo>
                    <a:pt x="908535" y="14814"/>
                  </a:lnTo>
                  <a:lnTo>
                    <a:pt x="959070" y="22222"/>
                  </a:lnTo>
                  <a:lnTo>
                    <a:pt x="1008043" y="31111"/>
                  </a:lnTo>
                  <a:lnTo>
                    <a:pt x="1055168" y="41481"/>
                  </a:lnTo>
                  <a:lnTo>
                    <a:pt x="1100163" y="53333"/>
                  </a:lnTo>
                  <a:lnTo>
                    <a:pt x="1142742" y="6666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23182786-57E2-BC87-906B-09D7C9F6A710}"/>
              </a:ext>
            </a:extLst>
          </p:cNvPr>
          <p:cNvSpPr txBox="1"/>
          <p:nvPr/>
        </p:nvSpPr>
        <p:spPr>
          <a:xfrm>
            <a:off x="7442191" y="4166031"/>
            <a:ext cx="8572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58419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Trebuchet MS"/>
                <a:cs typeface="Trebuchet MS"/>
              </a:rPr>
              <a:t>German shepherd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56D700B0-9010-6DAA-8498-073A0C238D0F}"/>
              </a:ext>
            </a:extLst>
          </p:cNvPr>
          <p:cNvGrpSpPr/>
          <p:nvPr/>
        </p:nvGrpSpPr>
        <p:grpSpPr>
          <a:xfrm>
            <a:off x="7335695" y="2258038"/>
            <a:ext cx="2038985" cy="2572385"/>
            <a:chOff x="6165263" y="2453110"/>
            <a:chExt cx="2038985" cy="2572385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223E5CC-54B5-B5BF-3986-90169A00A1D9}"/>
                </a:ext>
              </a:extLst>
            </p:cNvPr>
            <p:cNvSpPr/>
            <p:nvPr/>
          </p:nvSpPr>
          <p:spPr>
            <a:xfrm>
              <a:off x="6171613" y="4335128"/>
              <a:ext cx="1054735" cy="567055"/>
            </a:xfrm>
            <a:custGeom>
              <a:avLst/>
              <a:gdLst/>
              <a:ahLst/>
              <a:cxnLst/>
              <a:rect l="l" t="t" r="r" b="b"/>
              <a:pathLst>
                <a:path w="1054734" h="567054">
                  <a:moveTo>
                    <a:pt x="900551" y="82996"/>
                  </a:moveTo>
                  <a:lnTo>
                    <a:pt x="944480" y="109691"/>
                  </a:lnTo>
                  <a:lnTo>
                    <a:pt x="981088" y="138452"/>
                  </a:lnTo>
                  <a:lnTo>
                    <a:pt x="1010374" y="168903"/>
                  </a:lnTo>
                  <a:lnTo>
                    <a:pt x="1032339" y="200668"/>
                  </a:lnTo>
                  <a:lnTo>
                    <a:pt x="1054303" y="266640"/>
                  </a:lnTo>
                  <a:lnTo>
                    <a:pt x="1054303" y="300095"/>
                  </a:lnTo>
                  <a:lnTo>
                    <a:pt x="1032339" y="366067"/>
                  </a:lnTo>
                  <a:lnTo>
                    <a:pt x="1010374" y="397832"/>
                  </a:lnTo>
                  <a:lnTo>
                    <a:pt x="981088" y="428283"/>
                  </a:lnTo>
                  <a:lnTo>
                    <a:pt x="944480" y="457044"/>
                  </a:lnTo>
                  <a:lnTo>
                    <a:pt x="900551" y="483739"/>
                  </a:lnTo>
                  <a:lnTo>
                    <a:pt x="860445" y="503191"/>
                  </a:lnTo>
                  <a:lnTo>
                    <a:pt x="817712" y="520050"/>
                  </a:lnTo>
                  <a:lnTo>
                    <a:pt x="772726" y="534315"/>
                  </a:lnTo>
                  <a:lnTo>
                    <a:pt x="725863" y="545986"/>
                  </a:lnTo>
                  <a:lnTo>
                    <a:pt x="677499" y="555064"/>
                  </a:lnTo>
                  <a:lnTo>
                    <a:pt x="628009" y="561548"/>
                  </a:lnTo>
                  <a:lnTo>
                    <a:pt x="577768" y="565439"/>
                  </a:lnTo>
                  <a:lnTo>
                    <a:pt x="527151" y="566736"/>
                  </a:lnTo>
                  <a:lnTo>
                    <a:pt x="476535" y="565439"/>
                  </a:lnTo>
                  <a:lnTo>
                    <a:pt x="426294" y="561548"/>
                  </a:lnTo>
                  <a:lnTo>
                    <a:pt x="376803" y="555064"/>
                  </a:lnTo>
                  <a:lnTo>
                    <a:pt x="328439" y="545986"/>
                  </a:lnTo>
                  <a:lnTo>
                    <a:pt x="281577" y="534315"/>
                  </a:lnTo>
                  <a:lnTo>
                    <a:pt x="236591" y="520050"/>
                  </a:lnTo>
                  <a:lnTo>
                    <a:pt x="193857" y="503191"/>
                  </a:lnTo>
                  <a:lnTo>
                    <a:pt x="153752" y="483739"/>
                  </a:lnTo>
                  <a:lnTo>
                    <a:pt x="109822" y="457044"/>
                  </a:lnTo>
                  <a:lnTo>
                    <a:pt x="73215" y="428283"/>
                  </a:lnTo>
                  <a:lnTo>
                    <a:pt x="43929" y="397832"/>
                  </a:lnTo>
                  <a:lnTo>
                    <a:pt x="21964" y="366067"/>
                  </a:lnTo>
                  <a:lnTo>
                    <a:pt x="0" y="300095"/>
                  </a:lnTo>
                  <a:lnTo>
                    <a:pt x="0" y="266640"/>
                  </a:lnTo>
                  <a:lnTo>
                    <a:pt x="21964" y="200668"/>
                  </a:lnTo>
                  <a:lnTo>
                    <a:pt x="43929" y="168903"/>
                  </a:lnTo>
                  <a:lnTo>
                    <a:pt x="73215" y="138452"/>
                  </a:lnTo>
                  <a:lnTo>
                    <a:pt x="109822" y="109691"/>
                  </a:lnTo>
                  <a:lnTo>
                    <a:pt x="153752" y="82996"/>
                  </a:lnTo>
                  <a:lnTo>
                    <a:pt x="193857" y="63544"/>
                  </a:lnTo>
                  <a:lnTo>
                    <a:pt x="236591" y="46685"/>
                  </a:lnTo>
                  <a:lnTo>
                    <a:pt x="281577" y="32420"/>
                  </a:lnTo>
                  <a:lnTo>
                    <a:pt x="328439" y="20749"/>
                  </a:lnTo>
                  <a:lnTo>
                    <a:pt x="376803" y="11671"/>
                  </a:lnTo>
                  <a:lnTo>
                    <a:pt x="426294" y="5187"/>
                  </a:lnTo>
                  <a:lnTo>
                    <a:pt x="476535" y="1296"/>
                  </a:lnTo>
                  <a:lnTo>
                    <a:pt x="527151" y="0"/>
                  </a:lnTo>
                  <a:lnTo>
                    <a:pt x="577768" y="1296"/>
                  </a:lnTo>
                  <a:lnTo>
                    <a:pt x="628009" y="5187"/>
                  </a:lnTo>
                  <a:lnTo>
                    <a:pt x="677499" y="11671"/>
                  </a:lnTo>
                  <a:lnTo>
                    <a:pt x="725863" y="20749"/>
                  </a:lnTo>
                  <a:lnTo>
                    <a:pt x="772726" y="32420"/>
                  </a:lnTo>
                  <a:lnTo>
                    <a:pt x="817712" y="46685"/>
                  </a:lnTo>
                  <a:lnTo>
                    <a:pt x="860445" y="63544"/>
                  </a:lnTo>
                  <a:lnTo>
                    <a:pt x="900551" y="8299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B233B8F9-B897-38AE-3500-975353D25442}"/>
                </a:ext>
              </a:extLst>
            </p:cNvPr>
            <p:cNvSpPr/>
            <p:nvPr/>
          </p:nvSpPr>
          <p:spPr>
            <a:xfrm>
              <a:off x="8061892" y="2459460"/>
              <a:ext cx="135890" cy="299085"/>
            </a:xfrm>
            <a:custGeom>
              <a:avLst/>
              <a:gdLst/>
              <a:ahLst/>
              <a:cxnLst/>
              <a:rect l="l" t="t" r="r" b="b"/>
              <a:pathLst>
                <a:path w="135890" h="299085">
                  <a:moveTo>
                    <a:pt x="135653" y="0"/>
                  </a:moveTo>
                  <a:lnTo>
                    <a:pt x="2624" y="293097"/>
                  </a:lnTo>
                  <a:lnTo>
                    <a:pt x="0" y="29887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C6FE55EE-93B7-91A7-9D8F-7D4AA7F3B262}"/>
                </a:ext>
              </a:extLst>
            </p:cNvPr>
            <p:cNvSpPr/>
            <p:nvPr/>
          </p:nvSpPr>
          <p:spPr>
            <a:xfrm>
              <a:off x="8035279" y="2750908"/>
              <a:ext cx="50165" cy="61594"/>
            </a:xfrm>
            <a:custGeom>
              <a:avLst/>
              <a:gdLst/>
              <a:ahLst/>
              <a:cxnLst/>
              <a:rect l="l" t="t" r="r" b="b"/>
              <a:pathLst>
                <a:path w="50165" h="61594">
                  <a:moveTo>
                    <a:pt x="0" y="0"/>
                  </a:moveTo>
                  <a:lnTo>
                    <a:pt x="2293" y="61013"/>
                  </a:lnTo>
                  <a:lnTo>
                    <a:pt x="49726" y="2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FC569A49-2FA5-DCE1-AF09-280A105336EF}"/>
                </a:ext>
              </a:extLst>
            </p:cNvPr>
            <p:cNvSpPr/>
            <p:nvPr/>
          </p:nvSpPr>
          <p:spPr>
            <a:xfrm>
              <a:off x="7158404" y="3268416"/>
              <a:ext cx="879475" cy="368935"/>
            </a:xfrm>
            <a:custGeom>
              <a:avLst/>
              <a:gdLst/>
              <a:ahLst/>
              <a:cxnLst/>
              <a:rect l="l" t="t" r="r" b="b"/>
              <a:pathLst>
                <a:path w="879475" h="368935">
                  <a:moveTo>
                    <a:pt x="879167" y="0"/>
                  </a:moveTo>
                  <a:lnTo>
                    <a:pt x="5856" y="366075"/>
                  </a:lnTo>
                  <a:lnTo>
                    <a:pt x="0" y="36853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6CEA4DAD-525C-AFB2-3569-9E685B5BA3C1}"/>
                </a:ext>
              </a:extLst>
            </p:cNvPr>
            <p:cNvSpPr/>
            <p:nvPr/>
          </p:nvSpPr>
          <p:spPr>
            <a:xfrm>
              <a:off x="7104136" y="3613401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59" h="50800">
                  <a:moveTo>
                    <a:pt x="39808" y="0"/>
                  </a:moveTo>
                  <a:lnTo>
                    <a:pt x="0" y="46292"/>
                  </a:lnTo>
                  <a:lnTo>
                    <a:pt x="60920" y="50363"/>
                  </a:lnTo>
                  <a:lnTo>
                    <a:pt x="39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B49887CE-110E-BCA6-2BA1-423E8404380E}"/>
                </a:ext>
              </a:extLst>
            </p:cNvPr>
            <p:cNvSpPr/>
            <p:nvPr/>
          </p:nvSpPr>
          <p:spPr>
            <a:xfrm>
              <a:off x="6698765" y="4901853"/>
              <a:ext cx="489584" cy="95885"/>
            </a:xfrm>
            <a:custGeom>
              <a:avLst/>
              <a:gdLst/>
              <a:ahLst/>
              <a:cxnLst/>
              <a:rect l="l" t="t" r="r" b="b"/>
              <a:pathLst>
                <a:path w="489584" h="95885">
                  <a:moveTo>
                    <a:pt x="0" y="0"/>
                  </a:moveTo>
                  <a:lnTo>
                    <a:pt x="482728" y="94597"/>
                  </a:lnTo>
                  <a:lnTo>
                    <a:pt x="488960" y="958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DD4F30A0-BBA6-0E9F-C3F1-CF086C4C95B9}"/>
                </a:ext>
              </a:extLst>
            </p:cNvPr>
            <p:cNvSpPr/>
            <p:nvPr/>
          </p:nvSpPr>
          <p:spPr>
            <a:xfrm>
              <a:off x="7186628" y="4971690"/>
              <a:ext cx="59055" cy="53975"/>
            </a:xfrm>
            <a:custGeom>
              <a:avLst/>
              <a:gdLst/>
              <a:ahLst/>
              <a:cxnLst/>
              <a:rect l="l" t="t" r="r" b="b"/>
              <a:pathLst>
                <a:path w="59054" h="53975">
                  <a:moveTo>
                    <a:pt x="10502" y="0"/>
                  </a:moveTo>
                  <a:lnTo>
                    <a:pt x="0" y="53591"/>
                  </a:lnTo>
                  <a:lnTo>
                    <a:pt x="58841" y="37297"/>
                  </a:ln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56E2CDDC-9A97-7DD4-C77A-2B76DF6F9BE7}"/>
                </a:ext>
              </a:extLst>
            </p:cNvPr>
            <p:cNvSpPr/>
            <p:nvPr/>
          </p:nvSpPr>
          <p:spPr>
            <a:xfrm>
              <a:off x="6750542" y="4116188"/>
              <a:ext cx="353695" cy="191135"/>
            </a:xfrm>
            <a:custGeom>
              <a:avLst/>
              <a:gdLst/>
              <a:ahLst/>
              <a:cxnLst/>
              <a:rect l="l" t="t" r="r" b="b"/>
              <a:pathLst>
                <a:path w="353695" h="191135">
                  <a:moveTo>
                    <a:pt x="353593" y="0"/>
                  </a:moveTo>
                  <a:lnTo>
                    <a:pt x="5587" y="187949"/>
                  </a:lnTo>
                  <a:lnTo>
                    <a:pt x="0" y="190966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45651F46-2BF5-482E-55E7-A27CD1B4512E}"/>
                </a:ext>
              </a:extLst>
            </p:cNvPr>
            <p:cNvSpPr/>
            <p:nvPr/>
          </p:nvSpPr>
          <p:spPr>
            <a:xfrm>
              <a:off x="6698767" y="4285141"/>
              <a:ext cx="61594" cy="50165"/>
            </a:xfrm>
            <a:custGeom>
              <a:avLst/>
              <a:gdLst/>
              <a:ahLst/>
              <a:cxnLst/>
              <a:rect l="l" t="t" r="r" b="b"/>
              <a:pathLst>
                <a:path w="61595" h="50164">
                  <a:moveTo>
                    <a:pt x="35074" y="0"/>
                  </a:moveTo>
                  <a:lnTo>
                    <a:pt x="0" y="49975"/>
                  </a:lnTo>
                  <a:lnTo>
                    <a:pt x="61024" y="48050"/>
                  </a:lnTo>
                  <a:lnTo>
                    <a:pt x="350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9">
            <a:extLst>
              <a:ext uri="{FF2B5EF4-FFF2-40B4-BE49-F238E27FC236}">
                <a16:creationId xmlns:a16="http://schemas.microsoft.com/office/drawing/2014/main" id="{313684FE-3B23-8CAC-F4CF-813BDA5F0BBD}"/>
              </a:ext>
            </a:extLst>
          </p:cNvPr>
          <p:cNvSpPr txBox="1"/>
          <p:nvPr/>
        </p:nvSpPr>
        <p:spPr>
          <a:xfrm>
            <a:off x="8646763" y="4274892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Doberman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06B1611B-A1F6-150C-E8E3-FCFC1ED9A8F1}"/>
              </a:ext>
            </a:extLst>
          </p:cNvPr>
          <p:cNvGrpSpPr/>
          <p:nvPr/>
        </p:nvGrpSpPr>
        <p:grpSpPr>
          <a:xfrm>
            <a:off x="8268218" y="3458273"/>
            <a:ext cx="1368425" cy="1242695"/>
            <a:chOff x="7097786" y="3653345"/>
            <a:chExt cx="1368425" cy="1242695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3132DE94-2AF7-6EDE-AAB3-BFA82E00BF32}"/>
                </a:ext>
              </a:extLst>
            </p:cNvPr>
            <p:cNvSpPr/>
            <p:nvPr/>
          </p:nvSpPr>
          <p:spPr>
            <a:xfrm>
              <a:off x="7437707" y="4327720"/>
              <a:ext cx="1022350" cy="561340"/>
            </a:xfrm>
            <a:custGeom>
              <a:avLst/>
              <a:gdLst/>
              <a:ahLst/>
              <a:cxnLst/>
              <a:rect l="l" t="t" r="r" b="b"/>
              <a:pathLst>
                <a:path w="1022350" h="561339">
                  <a:moveTo>
                    <a:pt x="872162" y="81948"/>
                  </a:moveTo>
                  <a:lnTo>
                    <a:pt x="917885" y="110728"/>
                  </a:lnTo>
                  <a:lnTo>
                    <a:pt x="955295" y="141875"/>
                  </a:lnTo>
                  <a:lnTo>
                    <a:pt x="984392" y="174917"/>
                  </a:lnTo>
                  <a:lnTo>
                    <a:pt x="1005175" y="209379"/>
                  </a:lnTo>
                  <a:lnTo>
                    <a:pt x="1021801" y="280672"/>
                  </a:lnTo>
                  <a:lnTo>
                    <a:pt x="1017645" y="316555"/>
                  </a:lnTo>
                  <a:lnTo>
                    <a:pt x="984392" y="386427"/>
                  </a:lnTo>
                  <a:lnTo>
                    <a:pt x="955295" y="419468"/>
                  </a:lnTo>
                  <a:lnTo>
                    <a:pt x="917885" y="450616"/>
                  </a:lnTo>
                  <a:lnTo>
                    <a:pt x="872162" y="479396"/>
                  </a:lnTo>
                  <a:lnTo>
                    <a:pt x="830679" y="499883"/>
                  </a:lnTo>
                  <a:lnTo>
                    <a:pt x="786331" y="517443"/>
                  </a:lnTo>
                  <a:lnTo>
                    <a:pt x="739558" y="532077"/>
                  </a:lnTo>
                  <a:lnTo>
                    <a:pt x="690802" y="543784"/>
                  </a:lnTo>
                  <a:lnTo>
                    <a:pt x="640504" y="552564"/>
                  </a:lnTo>
                  <a:lnTo>
                    <a:pt x="589103" y="558417"/>
                  </a:lnTo>
                  <a:lnTo>
                    <a:pt x="537042" y="561344"/>
                  </a:lnTo>
                  <a:lnTo>
                    <a:pt x="484759" y="561344"/>
                  </a:lnTo>
                  <a:lnTo>
                    <a:pt x="432698" y="558417"/>
                  </a:lnTo>
                  <a:lnTo>
                    <a:pt x="381297" y="552564"/>
                  </a:lnTo>
                  <a:lnTo>
                    <a:pt x="330999" y="543784"/>
                  </a:lnTo>
                  <a:lnTo>
                    <a:pt x="282243" y="532077"/>
                  </a:lnTo>
                  <a:lnTo>
                    <a:pt x="235470" y="517443"/>
                  </a:lnTo>
                  <a:lnTo>
                    <a:pt x="191122" y="499883"/>
                  </a:lnTo>
                  <a:lnTo>
                    <a:pt x="149639" y="479396"/>
                  </a:lnTo>
                  <a:lnTo>
                    <a:pt x="103916" y="450616"/>
                  </a:lnTo>
                  <a:lnTo>
                    <a:pt x="66506" y="419468"/>
                  </a:lnTo>
                  <a:lnTo>
                    <a:pt x="37409" y="386427"/>
                  </a:lnTo>
                  <a:lnTo>
                    <a:pt x="16626" y="351964"/>
                  </a:lnTo>
                  <a:lnTo>
                    <a:pt x="0" y="280672"/>
                  </a:lnTo>
                  <a:lnTo>
                    <a:pt x="4156" y="244789"/>
                  </a:lnTo>
                  <a:lnTo>
                    <a:pt x="37409" y="174917"/>
                  </a:lnTo>
                  <a:lnTo>
                    <a:pt x="66506" y="141875"/>
                  </a:lnTo>
                  <a:lnTo>
                    <a:pt x="103916" y="110728"/>
                  </a:lnTo>
                  <a:lnTo>
                    <a:pt x="149639" y="81948"/>
                  </a:lnTo>
                  <a:lnTo>
                    <a:pt x="191122" y="61461"/>
                  </a:lnTo>
                  <a:lnTo>
                    <a:pt x="235470" y="43900"/>
                  </a:lnTo>
                  <a:lnTo>
                    <a:pt x="282243" y="29267"/>
                  </a:lnTo>
                  <a:lnTo>
                    <a:pt x="330999" y="17560"/>
                  </a:lnTo>
                  <a:lnTo>
                    <a:pt x="381297" y="8780"/>
                  </a:lnTo>
                  <a:lnTo>
                    <a:pt x="432698" y="2926"/>
                  </a:lnTo>
                  <a:lnTo>
                    <a:pt x="484759" y="0"/>
                  </a:lnTo>
                  <a:lnTo>
                    <a:pt x="537042" y="0"/>
                  </a:lnTo>
                  <a:lnTo>
                    <a:pt x="589103" y="2926"/>
                  </a:lnTo>
                  <a:lnTo>
                    <a:pt x="640504" y="8780"/>
                  </a:lnTo>
                  <a:lnTo>
                    <a:pt x="690802" y="17560"/>
                  </a:lnTo>
                  <a:lnTo>
                    <a:pt x="739558" y="29267"/>
                  </a:lnTo>
                  <a:lnTo>
                    <a:pt x="786331" y="43900"/>
                  </a:lnTo>
                  <a:lnTo>
                    <a:pt x="830679" y="61461"/>
                  </a:lnTo>
                  <a:lnTo>
                    <a:pt x="872162" y="819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441FB083-C7F7-CB41-281F-B20992E5744D}"/>
                </a:ext>
              </a:extLst>
            </p:cNvPr>
            <p:cNvSpPr/>
            <p:nvPr/>
          </p:nvSpPr>
          <p:spPr>
            <a:xfrm>
              <a:off x="7104136" y="4116188"/>
              <a:ext cx="788035" cy="197485"/>
            </a:xfrm>
            <a:custGeom>
              <a:avLst/>
              <a:gdLst/>
              <a:ahLst/>
              <a:cxnLst/>
              <a:rect l="l" t="t" r="r" b="b"/>
              <a:pathLst>
                <a:path w="788034" h="197485">
                  <a:moveTo>
                    <a:pt x="0" y="0"/>
                  </a:moveTo>
                  <a:lnTo>
                    <a:pt x="781659" y="195358"/>
                  </a:lnTo>
                  <a:lnTo>
                    <a:pt x="787819" y="1968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B13274DA-1E2A-025C-0E99-392842460CFE}"/>
                </a:ext>
              </a:extLst>
            </p:cNvPr>
            <p:cNvSpPr/>
            <p:nvPr/>
          </p:nvSpPr>
          <p:spPr>
            <a:xfrm>
              <a:off x="7889441" y="4287622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90" h="53339">
                  <a:moveTo>
                    <a:pt x="13241" y="0"/>
                  </a:moveTo>
                  <a:lnTo>
                    <a:pt x="0" y="52980"/>
                  </a:lnTo>
                  <a:lnTo>
                    <a:pt x="59601" y="39731"/>
                  </a:lnTo>
                  <a:lnTo>
                    <a:pt x="132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E4C6CEC4-2B12-3810-7E9B-B4766189DB04}"/>
                </a:ext>
              </a:extLst>
            </p:cNvPr>
            <p:cNvSpPr/>
            <p:nvPr/>
          </p:nvSpPr>
          <p:spPr>
            <a:xfrm>
              <a:off x="7473313" y="3659695"/>
              <a:ext cx="597535" cy="456565"/>
            </a:xfrm>
            <a:custGeom>
              <a:avLst/>
              <a:gdLst/>
              <a:ahLst/>
              <a:cxnLst/>
              <a:rect l="l" t="t" r="r" b="b"/>
              <a:pathLst>
                <a:path w="597534" h="456564">
                  <a:moveTo>
                    <a:pt x="510631" y="66851"/>
                  </a:moveTo>
                  <a:lnTo>
                    <a:pt x="545316" y="98462"/>
                  </a:lnTo>
                  <a:lnTo>
                    <a:pt x="571330" y="133264"/>
                  </a:lnTo>
                  <a:lnTo>
                    <a:pt x="588672" y="170345"/>
                  </a:lnTo>
                  <a:lnTo>
                    <a:pt x="597344" y="208793"/>
                  </a:lnTo>
                  <a:lnTo>
                    <a:pt x="597344" y="247698"/>
                  </a:lnTo>
                  <a:lnTo>
                    <a:pt x="588672" y="286146"/>
                  </a:lnTo>
                  <a:lnTo>
                    <a:pt x="571330" y="323227"/>
                  </a:lnTo>
                  <a:lnTo>
                    <a:pt x="545316" y="358029"/>
                  </a:lnTo>
                  <a:lnTo>
                    <a:pt x="510631" y="389640"/>
                  </a:lnTo>
                  <a:lnTo>
                    <a:pt x="473476" y="413706"/>
                  </a:lnTo>
                  <a:lnTo>
                    <a:pt x="432830" y="432425"/>
                  </a:lnTo>
                  <a:lnTo>
                    <a:pt x="389565" y="445795"/>
                  </a:lnTo>
                  <a:lnTo>
                    <a:pt x="344555" y="453817"/>
                  </a:lnTo>
                  <a:lnTo>
                    <a:pt x="298672" y="456492"/>
                  </a:lnTo>
                  <a:lnTo>
                    <a:pt x="252789" y="453817"/>
                  </a:lnTo>
                  <a:lnTo>
                    <a:pt x="207778" y="445795"/>
                  </a:lnTo>
                  <a:lnTo>
                    <a:pt x="164514" y="432425"/>
                  </a:lnTo>
                  <a:lnTo>
                    <a:pt x="123867" y="413706"/>
                  </a:lnTo>
                  <a:lnTo>
                    <a:pt x="86712" y="389640"/>
                  </a:lnTo>
                  <a:lnTo>
                    <a:pt x="52027" y="358029"/>
                  </a:lnTo>
                  <a:lnTo>
                    <a:pt x="26013" y="323227"/>
                  </a:lnTo>
                  <a:lnTo>
                    <a:pt x="8671" y="286146"/>
                  </a:lnTo>
                  <a:lnTo>
                    <a:pt x="0" y="247698"/>
                  </a:lnTo>
                  <a:lnTo>
                    <a:pt x="0" y="208793"/>
                  </a:lnTo>
                  <a:lnTo>
                    <a:pt x="8671" y="170345"/>
                  </a:lnTo>
                  <a:lnTo>
                    <a:pt x="26013" y="133264"/>
                  </a:lnTo>
                  <a:lnTo>
                    <a:pt x="52027" y="98462"/>
                  </a:lnTo>
                  <a:lnTo>
                    <a:pt x="86712" y="66851"/>
                  </a:lnTo>
                  <a:lnTo>
                    <a:pt x="123867" y="42785"/>
                  </a:lnTo>
                  <a:lnTo>
                    <a:pt x="164514" y="24066"/>
                  </a:lnTo>
                  <a:lnTo>
                    <a:pt x="207778" y="10696"/>
                  </a:lnTo>
                  <a:lnTo>
                    <a:pt x="252789" y="2674"/>
                  </a:lnTo>
                  <a:lnTo>
                    <a:pt x="298672" y="0"/>
                  </a:lnTo>
                  <a:lnTo>
                    <a:pt x="344555" y="2674"/>
                  </a:lnTo>
                  <a:lnTo>
                    <a:pt x="389565" y="10696"/>
                  </a:lnTo>
                  <a:lnTo>
                    <a:pt x="432830" y="24066"/>
                  </a:lnTo>
                  <a:lnTo>
                    <a:pt x="473476" y="42785"/>
                  </a:lnTo>
                  <a:lnTo>
                    <a:pt x="510631" y="6685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5">
            <a:extLst>
              <a:ext uri="{FF2B5EF4-FFF2-40B4-BE49-F238E27FC236}">
                <a16:creationId xmlns:a16="http://schemas.microsoft.com/office/drawing/2014/main" id="{2A013EA7-F0E0-9B79-FA98-A4657020801B}"/>
              </a:ext>
            </a:extLst>
          </p:cNvPr>
          <p:cNvSpPr txBox="1"/>
          <p:nvPr/>
        </p:nvSpPr>
        <p:spPr>
          <a:xfrm>
            <a:off x="8786528" y="3562023"/>
            <a:ext cx="1022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335" algn="l"/>
              </a:tabLst>
            </a:pPr>
            <a:r>
              <a:rPr sz="1600" spc="-25" dirty="0">
                <a:latin typeface="Trebuchet MS"/>
                <a:cs typeface="Trebuchet MS"/>
              </a:rPr>
              <a:t>cat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25" dirty="0">
                <a:latin typeface="Trebuchet MS"/>
                <a:cs typeface="Trebuchet MS"/>
              </a:rPr>
              <a:t>cow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9" name="object 36">
            <a:extLst>
              <a:ext uri="{FF2B5EF4-FFF2-40B4-BE49-F238E27FC236}">
                <a16:creationId xmlns:a16="http://schemas.microsoft.com/office/drawing/2014/main" id="{816801CD-AEAD-8148-C847-0250416CB303}"/>
              </a:ext>
            </a:extLst>
          </p:cNvPr>
          <p:cNvGrpSpPr/>
          <p:nvPr/>
        </p:nvGrpSpPr>
        <p:grpSpPr>
          <a:xfrm>
            <a:off x="7657971" y="1449082"/>
            <a:ext cx="2260600" cy="3528060"/>
            <a:chOff x="6487539" y="1644154"/>
            <a:chExt cx="2260600" cy="3528060"/>
          </a:xfrm>
        </p:grpSpPr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B94691EE-0689-C937-F6F6-418295EE2319}"/>
                </a:ext>
              </a:extLst>
            </p:cNvPr>
            <p:cNvSpPr/>
            <p:nvPr/>
          </p:nvSpPr>
          <p:spPr>
            <a:xfrm>
              <a:off x="8144269" y="3659695"/>
              <a:ext cx="597535" cy="456565"/>
            </a:xfrm>
            <a:custGeom>
              <a:avLst/>
              <a:gdLst/>
              <a:ahLst/>
              <a:cxnLst/>
              <a:rect l="l" t="t" r="r" b="b"/>
              <a:pathLst>
                <a:path w="597534" h="456564">
                  <a:moveTo>
                    <a:pt x="510631" y="66851"/>
                  </a:moveTo>
                  <a:lnTo>
                    <a:pt x="545316" y="98462"/>
                  </a:lnTo>
                  <a:lnTo>
                    <a:pt x="571330" y="133264"/>
                  </a:lnTo>
                  <a:lnTo>
                    <a:pt x="588672" y="170345"/>
                  </a:lnTo>
                  <a:lnTo>
                    <a:pt x="597344" y="208793"/>
                  </a:lnTo>
                  <a:lnTo>
                    <a:pt x="597344" y="247698"/>
                  </a:lnTo>
                  <a:lnTo>
                    <a:pt x="588672" y="286146"/>
                  </a:lnTo>
                  <a:lnTo>
                    <a:pt x="571330" y="323227"/>
                  </a:lnTo>
                  <a:lnTo>
                    <a:pt x="545316" y="358029"/>
                  </a:lnTo>
                  <a:lnTo>
                    <a:pt x="510631" y="389640"/>
                  </a:lnTo>
                  <a:lnTo>
                    <a:pt x="473476" y="413706"/>
                  </a:lnTo>
                  <a:lnTo>
                    <a:pt x="432830" y="432425"/>
                  </a:lnTo>
                  <a:lnTo>
                    <a:pt x="389565" y="445795"/>
                  </a:lnTo>
                  <a:lnTo>
                    <a:pt x="344555" y="453817"/>
                  </a:lnTo>
                  <a:lnTo>
                    <a:pt x="298672" y="456492"/>
                  </a:lnTo>
                  <a:lnTo>
                    <a:pt x="252789" y="453817"/>
                  </a:lnTo>
                  <a:lnTo>
                    <a:pt x="207778" y="445795"/>
                  </a:lnTo>
                  <a:lnTo>
                    <a:pt x="164514" y="432425"/>
                  </a:lnTo>
                  <a:lnTo>
                    <a:pt x="123867" y="413706"/>
                  </a:lnTo>
                  <a:lnTo>
                    <a:pt x="86712" y="389640"/>
                  </a:lnTo>
                  <a:lnTo>
                    <a:pt x="52027" y="358029"/>
                  </a:lnTo>
                  <a:lnTo>
                    <a:pt x="26013" y="323227"/>
                  </a:lnTo>
                  <a:lnTo>
                    <a:pt x="8671" y="286146"/>
                  </a:lnTo>
                  <a:lnTo>
                    <a:pt x="0" y="247698"/>
                  </a:lnTo>
                  <a:lnTo>
                    <a:pt x="0" y="208793"/>
                  </a:lnTo>
                  <a:lnTo>
                    <a:pt x="8671" y="170345"/>
                  </a:lnTo>
                  <a:lnTo>
                    <a:pt x="26013" y="133264"/>
                  </a:lnTo>
                  <a:lnTo>
                    <a:pt x="52027" y="98462"/>
                  </a:lnTo>
                  <a:lnTo>
                    <a:pt x="86712" y="66851"/>
                  </a:lnTo>
                  <a:lnTo>
                    <a:pt x="123867" y="42785"/>
                  </a:lnTo>
                  <a:lnTo>
                    <a:pt x="164514" y="24066"/>
                  </a:lnTo>
                  <a:lnTo>
                    <a:pt x="207778" y="10696"/>
                  </a:lnTo>
                  <a:lnTo>
                    <a:pt x="252789" y="2674"/>
                  </a:lnTo>
                  <a:lnTo>
                    <a:pt x="298672" y="0"/>
                  </a:lnTo>
                  <a:lnTo>
                    <a:pt x="344555" y="2674"/>
                  </a:lnTo>
                  <a:lnTo>
                    <a:pt x="389565" y="10696"/>
                  </a:lnTo>
                  <a:lnTo>
                    <a:pt x="432830" y="24066"/>
                  </a:lnTo>
                  <a:lnTo>
                    <a:pt x="473476" y="42785"/>
                  </a:lnTo>
                  <a:lnTo>
                    <a:pt x="510631" y="6685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A826E271-07CB-E2A5-B13B-9B6A13EA064F}"/>
                </a:ext>
              </a:extLst>
            </p:cNvPr>
            <p:cNvSpPr/>
            <p:nvPr/>
          </p:nvSpPr>
          <p:spPr>
            <a:xfrm>
              <a:off x="7805033" y="3268416"/>
              <a:ext cx="233045" cy="342900"/>
            </a:xfrm>
            <a:custGeom>
              <a:avLst/>
              <a:gdLst/>
              <a:ahLst/>
              <a:cxnLst/>
              <a:rect l="l" t="t" r="r" b="b"/>
              <a:pathLst>
                <a:path w="233045" h="342900">
                  <a:moveTo>
                    <a:pt x="232538" y="0"/>
                  </a:moveTo>
                  <a:lnTo>
                    <a:pt x="3566" y="337337"/>
                  </a:lnTo>
                  <a:lnTo>
                    <a:pt x="0" y="34259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74305476-075B-A45D-800F-88D97D7F8F7A}"/>
                </a:ext>
              </a:extLst>
            </p:cNvPr>
            <p:cNvSpPr/>
            <p:nvPr/>
          </p:nvSpPr>
          <p:spPr>
            <a:xfrm>
              <a:off x="7771985" y="3599174"/>
              <a:ext cx="53340" cy="60960"/>
            </a:xfrm>
            <a:custGeom>
              <a:avLst/>
              <a:gdLst/>
              <a:ahLst/>
              <a:cxnLst/>
              <a:rect l="l" t="t" r="r" b="b"/>
              <a:pathLst>
                <a:path w="53340" h="60960">
                  <a:moveTo>
                    <a:pt x="8077" y="0"/>
                  </a:moveTo>
                  <a:lnTo>
                    <a:pt x="0" y="60519"/>
                  </a:lnTo>
                  <a:lnTo>
                    <a:pt x="53262" y="30670"/>
                  </a:lnTo>
                  <a:lnTo>
                    <a:pt x="8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1FBE6BE4-DAB4-5216-B715-20CA6BC16B0A}"/>
                </a:ext>
              </a:extLst>
            </p:cNvPr>
            <p:cNvSpPr/>
            <p:nvPr/>
          </p:nvSpPr>
          <p:spPr>
            <a:xfrm>
              <a:off x="8037571" y="3268416"/>
              <a:ext cx="363220" cy="350520"/>
            </a:xfrm>
            <a:custGeom>
              <a:avLst/>
              <a:gdLst/>
              <a:ahLst/>
              <a:cxnLst/>
              <a:rect l="l" t="t" r="r" b="b"/>
              <a:pathLst>
                <a:path w="363220" h="350520">
                  <a:moveTo>
                    <a:pt x="0" y="0"/>
                  </a:moveTo>
                  <a:lnTo>
                    <a:pt x="358462" y="346002"/>
                  </a:lnTo>
                  <a:lnTo>
                    <a:pt x="363031" y="350412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AD914E0A-CE13-8FA2-866A-42899FBED25E}"/>
                </a:ext>
              </a:extLst>
            </p:cNvPr>
            <p:cNvSpPr/>
            <p:nvPr/>
          </p:nvSpPr>
          <p:spPr>
            <a:xfrm>
              <a:off x="8384686" y="3602122"/>
              <a:ext cx="58419" cy="57785"/>
            </a:xfrm>
            <a:custGeom>
              <a:avLst/>
              <a:gdLst/>
              <a:ahLst/>
              <a:cxnLst/>
              <a:rect l="l" t="t" r="r" b="b"/>
              <a:pathLst>
                <a:path w="58420" h="57785">
                  <a:moveTo>
                    <a:pt x="37926" y="0"/>
                  </a:moveTo>
                  <a:lnTo>
                    <a:pt x="0" y="39291"/>
                  </a:lnTo>
                  <a:lnTo>
                    <a:pt x="58254" y="57571"/>
                  </a:lnTo>
                  <a:lnTo>
                    <a:pt x="37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2">
              <a:extLst>
                <a:ext uri="{FF2B5EF4-FFF2-40B4-BE49-F238E27FC236}">
                  <a16:creationId xmlns:a16="http://schemas.microsoft.com/office/drawing/2014/main" id="{7F5F9446-32A7-273D-E938-11EE82C5B4C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539" y="4895503"/>
              <a:ext cx="238531" cy="276519"/>
            </a:xfrm>
            <a:prstGeom prst="rect">
              <a:avLst/>
            </a:prstGeom>
          </p:spPr>
        </p:pic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71CACF75-0DA3-1991-E053-760D5AE9D0B5}"/>
                </a:ext>
              </a:extLst>
            </p:cNvPr>
            <p:cNvSpPr/>
            <p:nvPr/>
          </p:nvSpPr>
          <p:spPr>
            <a:xfrm>
              <a:off x="7840677" y="2459460"/>
              <a:ext cx="356870" cy="220979"/>
            </a:xfrm>
            <a:custGeom>
              <a:avLst/>
              <a:gdLst/>
              <a:ahLst/>
              <a:cxnLst/>
              <a:rect l="l" t="t" r="r" b="b"/>
              <a:pathLst>
                <a:path w="356870" h="220980">
                  <a:moveTo>
                    <a:pt x="356869" y="0"/>
                  </a:moveTo>
                  <a:lnTo>
                    <a:pt x="5401" y="217257"/>
                  </a:lnTo>
                  <a:lnTo>
                    <a:pt x="0" y="22059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72CF5E7A-141C-FA94-E7EC-D64C28F0ECA3}"/>
                </a:ext>
              </a:extLst>
            </p:cNvPr>
            <p:cNvSpPr/>
            <p:nvPr/>
          </p:nvSpPr>
          <p:spPr>
            <a:xfrm>
              <a:off x="7790624" y="2659056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59" h="52069">
                  <a:moveTo>
                    <a:pt x="32094" y="0"/>
                  </a:moveTo>
                  <a:lnTo>
                    <a:pt x="0" y="51939"/>
                  </a:lnTo>
                  <a:lnTo>
                    <a:pt x="60808" y="46451"/>
                  </a:lnTo>
                  <a:lnTo>
                    <a:pt x="320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E6C9E0EA-A09C-3046-80C4-C3A2800C3A6B}"/>
                </a:ext>
              </a:extLst>
            </p:cNvPr>
            <p:cNvSpPr/>
            <p:nvPr/>
          </p:nvSpPr>
          <p:spPr>
            <a:xfrm>
              <a:off x="8197546" y="2459461"/>
              <a:ext cx="406400" cy="273050"/>
            </a:xfrm>
            <a:custGeom>
              <a:avLst/>
              <a:gdLst/>
              <a:ahLst/>
              <a:cxnLst/>
              <a:rect l="l" t="t" r="r" b="b"/>
              <a:pathLst>
                <a:path w="406400" h="273050">
                  <a:moveTo>
                    <a:pt x="0" y="0"/>
                  </a:moveTo>
                  <a:lnTo>
                    <a:pt x="400962" y="269512"/>
                  </a:lnTo>
                  <a:lnTo>
                    <a:pt x="406232" y="27305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DA578B2-3E3B-0B33-A5A1-4D5A76D9E231}"/>
                </a:ext>
              </a:extLst>
            </p:cNvPr>
            <p:cNvSpPr/>
            <p:nvPr/>
          </p:nvSpPr>
          <p:spPr>
            <a:xfrm>
              <a:off x="8592060" y="2712214"/>
              <a:ext cx="60960" cy="53340"/>
            </a:xfrm>
            <a:custGeom>
              <a:avLst/>
              <a:gdLst/>
              <a:ahLst/>
              <a:cxnLst/>
              <a:rect l="l" t="t" r="r" b="b"/>
              <a:pathLst>
                <a:path w="60959" h="53339">
                  <a:moveTo>
                    <a:pt x="30463" y="0"/>
                  </a:moveTo>
                  <a:lnTo>
                    <a:pt x="0" y="45323"/>
                  </a:lnTo>
                  <a:lnTo>
                    <a:pt x="60554" y="53126"/>
                  </a:lnTo>
                  <a:lnTo>
                    <a:pt x="30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355213A2-413A-5FC2-1D34-123FBB014057}"/>
                </a:ext>
              </a:extLst>
            </p:cNvPr>
            <p:cNvSpPr/>
            <p:nvPr/>
          </p:nvSpPr>
          <p:spPr>
            <a:xfrm>
              <a:off x="8037572" y="3268416"/>
              <a:ext cx="596265" cy="190500"/>
            </a:xfrm>
            <a:custGeom>
              <a:avLst/>
              <a:gdLst/>
              <a:ahLst/>
              <a:cxnLst/>
              <a:rect l="l" t="t" r="r" b="b"/>
              <a:pathLst>
                <a:path w="596265" h="190500">
                  <a:moveTo>
                    <a:pt x="0" y="0"/>
                  </a:moveTo>
                  <a:lnTo>
                    <a:pt x="590207" y="188250"/>
                  </a:lnTo>
                  <a:lnTo>
                    <a:pt x="596257" y="19017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27F11E6D-1A0A-9D8D-C433-17DC8803791C}"/>
                </a:ext>
              </a:extLst>
            </p:cNvPr>
            <p:cNvSpPr/>
            <p:nvPr/>
          </p:nvSpPr>
          <p:spPr>
            <a:xfrm>
              <a:off x="8629566" y="3433867"/>
              <a:ext cx="60325" cy="52069"/>
            </a:xfrm>
            <a:custGeom>
              <a:avLst/>
              <a:gdLst/>
              <a:ahLst/>
              <a:cxnLst/>
              <a:rect l="l" t="t" r="r" b="b"/>
              <a:pathLst>
                <a:path w="60325" h="52070">
                  <a:moveTo>
                    <a:pt x="16593" y="0"/>
                  </a:moveTo>
                  <a:lnTo>
                    <a:pt x="0" y="52028"/>
                  </a:lnTo>
                  <a:lnTo>
                    <a:pt x="60323" y="42608"/>
                  </a:lnTo>
                  <a:lnTo>
                    <a:pt x="16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56258594-4606-C9C7-7AA8-4C7BFC1589F9}"/>
                </a:ext>
              </a:extLst>
            </p:cNvPr>
            <p:cNvSpPr/>
            <p:nvPr/>
          </p:nvSpPr>
          <p:spPr>
            <a:xfrm>
              <a:off x="7171966" y="1853128"/>
              <a:ext cx="107314" cy="1267460"/>
            </a:xfrm>
            <a:custGeom>
              <a:avLst/>
              <a:gdLst/>
              <a:ahLst/>
              <a:cxnLst/>
              <a:rect l="l" t="t" r="r" b="b"/>
              <a:pathLst>
                <a:path w="107315" h="1267460">
                  <a:moveTo>
                    <a:pt x="107166" y="1267000"/>
                  </a:moveTo>
                  <a:lnTo>
                    <a:pt x="86309" y="1258701"/>
                  </a:lnTo>
                  <a:lnTo>
                    <a:pt x="69277" y="1236067"/>
                  </a:lnTo>
                  <a:lnTo>
                    <a:pt x="57793" y="1202497"/>
                  </a:lnTo>
                  <a:lnTo>
                    <a:pt x="53583" y="1161387"/>
                  </a:lnTo>
                  <a:lnTo>
                    <a:pt x="53583" y="739113"/>
                  </a:lnTo>
                  <a:lnTo>
                    <a:pt x="49372" y="698004"/>
                  </a:lnTo>
                  <a:lnTo>
                    <a:pt x="37888" y="664434"/>
                  </a:lnTo>
                  <a:lnTo>
                    <a:pt x="20856" y="641800"/>
                  </a:lnTo>
                  <a:lnTo>
                    <a:pt x="0" y="633501"/>
                  </a:lnTo>
                  <a:lnTo>
                    <a:pt x="20856" y="625201"/>
                  </a:lnTo>
                  <a:lnTo>
                    <a:pt x="37888" y="602567"/>
                  </a:lnTo>
                  <a:lnTo>
                    <a:pt x="49372" y="568997"/>
                  </a:lnTo>
                  <a:lnTo>
                    <a:pt x="53583" y="527887"/>
                  </a:lnTo>
                  <a:lnTo>
                    <a:pt x="53583" y="105612"/>
                  </a:lnTo>
                  <a:lnTo>
                    <a:pt x="57793" y="64503"/>
                  </a:lnTo>
                  <a:lnTo>
                    <a:pt x="69277" y="30933"/>
                  </a:lnTo>
                  <a:lnTo>
                    <a:pt x="86309" y="8299"/>
                  </a:lnTo>
                  <a:lnTo>
                    <a:pt x="10716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B1FDBA1F-95BD-257B-5D01-61CCA88DDEA2}"/>
                </a:ext>
              </a:extLst>
            </p:cNvPr>
            <p:cNvSpPr/>
            <p:nvPr/>
          </p:nvSpPr>
          <p:spPr>
            <a:xfrm>
              <a:off x="7949044" y="4889431"/>
              <a:ext cx="318770" cy="183515"/>
            </a:xfrm>
            <a:custGeom>
              <a:avLst/>
              <a:gdLst/>
              <a:ahLst/>
              <a:cxnLst/>
              <a:rect l="l" t="t" r="r" b="b"/>
              <a:pathLst>
                <a:path w="318770" h="183514">
                  <a:moveTo>
                    <a:pt x="0" y="0"/>
                  </a:moveTo>
                  <a:lnTo>
                    <a:pt x="313141" y="180202"/>
                  </a:lnTo>
                  <a:lnTo>
                    <a:pt x="318645" y="1833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69210526-F1EE-86B0-FC25-5120F3D5049F}"/>
                </a:ext>
              </a:extLst>
            </p:cNvPr>
            <p:cNvSpPr/>
            <p:nvPr/>
          </p:nvSpPr>
          <p:spPr>
            <a:xfrm>
              <a:off x="8257739" y="5051246"/>
              <a:ext cx="60960" cy="51435"/>
            </a:xfrm>
            <a:custGeom>
              <a:avLst/>
              <a:gdLst/>
              <a:ahLst/>
              <a:cxnLst/>
              <a:rect l="l" t="t" r="r" b="b"/>
              <a:pathLst>
                <a:path w="60959" h="51435">
                  <a:moveTo>
                    <a:pt x="27238" y="0"/>
                  </a:moveTo>
                  <a:lnTo>
                    <a:pt x="0" y="47332"/>
                  </a:lnTo>
                  <a:lnTo>
                    <a:pt x="60951" y="50904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2">
              <a:extLst>
                <a:ext uri="{FF2B5EF4-FFF2-40B4-BE49-F238E27FC236}">
                  <a16:creationId xmlns:a16="http://schemas.microsoft.com/office/drawing/2014/main" id="{9B28562F-5326-1811-FA22-B10E185505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7708" y="4883081"/>
              <a:ext cx="234090" cy="219068"/>
            </a:xfrm>
            <a:prstGeom prst="rect">
              <a:avLst/>
            </a:prstGeom>
          </p:spPr>
        </p:pic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9FCA1AA2-2019-FA6A-8401-0BEA2199B098}"/>
                </a:ext>
              </a:extLst>
            </p:cNvPr>
            <p:cNvSpPr/>
            <p:nvPr/>
          </p:nvSpPr>
          <p:spPr>
            <a:xfrm>
              <a:off x="8223775" y="1650504"/>
              <a:ext cx="149860" cy="300355"/>
            </a:xfrm>
            <a:custGeom>
              <a:avLst/>
              <a:gdLst/>
              <a:ahLst/>
              <a:cxnLst/>
              <a:rect l="l" t="t" r="r" b="b"/>
              <a:pathLst>
                <a:path w="149859" h="300355">
                  <a:moveTo>
                    <a:pt x="149275" y="0"/>
                  </a:moveTo>
                  <a:lnTo>
                    <a:pt x="2830" y="294102"/>
                  </a:lnTo>
                  <a:lnTo>
                    <a:pt x="0" y="29978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577770E3-CB4B-DAF5-B44A-38B81F98D1D3}"/>
                </a:ext>
              </a:extLst>
            </p:cNvPr>
            <p:cNvSpPr/>
            <p:nvPr/>
          </p:nvSpPr>
          <p:spPr>
            <a:xfrm>
              <a:off x="8197446" y="1941910"/>
              <a:ext cx="48895" cy="61594"/>
            </a:xfrm>
            <a:custGeom>
              <a:avLst/>
              <a:gdLst/>
              <a:ahLst/>
              <a:cxnLst/>
              <a:rect l="l" t="t" r="r" b="b"/>
              <a:pathLst>
                <a:path w="48895" h="61594">
                  <a:moveTo>
                    <a:pt x="0" y="0"/>
                  </a:moveTo>
                  <a:lnTo>
                    <a:pt x="100" y="61056"/>
                  </a:lnTo>
                  <a:lnTo>
                    <a:pt x="48884" y="24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5">
            <a:extLst>
              <a:ext uri="{FF2B5EF4-FFF2-40B4-BE49-F238E27FC236}">
                <a16:creationId xmlns:a16="http://schemas.microsoft.com/office/drawing/2014/main" id="{097012FA-0FA6-ED98-F0CC-3AB53AB0F73A}"/>
              </a:ext>
            </a:extLst>
          </p:cNvPr>
          <p:cNvSpPr txBox="1"/>
          <p:nvPr/>
        </p:nvSpPr>
        <p:spPr>
          <a:xfrm>
            <a:off x="9838243" y="3194033"/>
            <a:ext cx="174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F670A105-9B53-5FE3-AE26-A3FF9F3CCF43}"/>
              </a:ext>
            </a:extLst>
          </p:cNvPr>
          <p:cNvSpPr txBox="1"/>
          <p:nvPr/>
        </p:nvSpPr>
        <p:spPr>
          <a:xfrm>
            <a:off x="9802520" y="2431658"/>
            <a:ext cx="174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AB0529C7-FD42-DFD6-A77C-A7D5D3CDB663}"/>
              </a:ext>
            </a:extLst>
          </p:cNvPr>
          <p:cNvSpPr txBox="1"/>
          <p:nvPr/>
        </p:nvSpPr>
        <p:spPr>
          <a:xfrm>
            <a:off x="8708802" y="2228320"/>
            <a:ext cx="996950" cy="75565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0"/>
              </a:spcBef>
            </a:pPr>
            <a:r>
              <a:rPr sz="1600" b="1" spc="-50" dirty="0"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600" spc="-10" dirty="0">
                <a:latin typeface="Trebuchet MS"/>
                <a:cs typeface="Trebuchet MS"/>
              </a:rPr>
              <a:t>quadruped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EBD1EEAE-8F4C-07EF-8BDC-C422BF7C438C}"/>
              </a:ext>
            </a:extLst>
          </p:cNvPr>
          <p:cNvSpPr txBox="1"/>
          <p:nvPr/>
        </p:nvSpPr>
        <p:spPr>
          <a:xfrm>
            <a:off x="7628124" y="4861629"/>
            <a:ext cx="174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04E7C4C8-610D-4B21-B1DE-014A88769ED1}"/>
              </a:ext>
            </a:extLst>
          </p:cNvPr>
          <p:cNvSpPr txBox="1"/>
          <p:nvPr/>
        </p:nvSpPr>
        <p:spPr>
          <a:xfrm>
            <a:off x="9142436" y="4827470"/>
            <a:ext cx="174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3" name="object 60">
            <a:extLst>
              <a:ext uri="{FF2B5EF4-FFF2-40B4-BE49-F238E27FC236}">
                <a16:creationId xmlns:a16="http://schemas.microsoft.com/office/drawing/2014/main" id="{98E2C202-79CC-B703-CADC-935F70DB8676}"/>
              </a:ext>
            </a:extLst>
          </p:cNvPr>
          <p:cNvGrpSpPr/>
          <p:nvPr/>
        </p:nvGrpSpPr>
        <p:grpSpPr>
          <a:xfrm>
            <a:off x="3029642" y="4590933"/>
            <a:ext cx="1706880" cy="1284605"/>
            <a:chOff x="1859210" y="4786005"/>
            <a:chExt cx="1706880" cy="1284605"/>
          </a:xfrm>
        </p:grpSpPr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A5079ED0-68C2-3928-26AE-F6442E6695BA}"/>
                </a:ext>
              </a:extLst>
            </p:cNvPr>
            <p:cNvSpPr/>
            <p:nvPr/>
          </p:nvSpPr>
          <p:spPr>
            <a:xfrm>
              <a:off x="1906993" y="4885806"/>
              <a:ext cx="0" cy="1165860"/>
            </a:xfrm>
            <a:custGeom>
              <a:avLst/>
              <a:gdLst/>
              <a:ahLst/>
              <a:cxnLst/>
              <a:rect l="l" t="t" r="r" b="b"/>
              <a:pathLst>
                <a:path h="1165860">
                  <a:moveTo>
                    <a:pt x="0" y="1165642"/>
                  </a:moveTo>
                  <a:lnTo>
                    <a:pt x="0" y="1428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FDDCD363-B18B-46AF-7101-406BAFB6ECE1}"/>
                </a:ext>
              </a:extLst>
            </p:cNvPr>
            <p:cNvSpPr/>
            <p:nvPr/>
          </p:nvSpPr>
          <p:spPr>
            <a:xfrm>
              <a:off x="1859210" y="4786005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47783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A5292DF0-FA44-5EDD-32BF-76874E4A698D}"/>
                </a:ext>
              </a:extLst>
            </p:cNvPr>
            <p:cNvSpPr/>
            <p:nvPr/>
          </p:nvSpPr>
          <p:spPr>
            <a:xfrm>
              <a:off x="1906993" y="6051448"/>
              <a:ext cx="1640205" cy="0"/>
            </a:xfrm>
            <a:custGeom>
              <a:avLst/>
              <a:gdLst/>
              <a:ahLst/>
              <a:cxnLst/>
              <a:rect l="l" t="t" r="r" b="b"/>
              <a:pathLst>
                <a:path w="1640204">
                  <a:moveTo>
                    <a:pt x="0" y="0"/>
                  </a:moveTo>
                  <a:lnTo>
                    <a:pt x="16398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4">
              <a:extLst>
                <a:ext uri="{FF2B5EF4-FFF2-40B4-BE49-F238E27FC236}">
                  <a16:creationId xmlns:a16="http://schemas.microsoft.com/office/drawing/2014/main" id="{43C838F3-FC89-E852-B7A3-4084855DE8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186" y="5114546"/>
              <a:ext cx="173513" cy="158401"/>
            </a:xfrm>
            <a:prstGeom prst="rect">
              <a:avLst/>
            </a:prstGeom>
          </p:spPr>
        </p:pic>
      </p:grpSp>
      <p:sp>
        <p:nvSpPr>
          <p:cNvPr id="68" name="object 65">
            <a:extLst>
              <a:ext uri="{FF2B5EF4-FFF2-40B4-BE49-F238E27FC236}">
                <a16:creationId xmlns:a16="http://schemas.microsoft.com/office/drawing/2014/main" id="{7263A4F6-C38C-34BB-DC56-9ECA357C7865}"/>
              </a:ext>
            </a:extLst>
          </p:cNvPr>
          <p:cNvSpPr txBox="1"/>
          <p:nvPr/>
        </p:nvSpPr>
        <p:spPr>
          <a:xfrm>
            <a:off x="2983170" y="5892863"/>
            <a:ext cx="1109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440" algn="l"/>
              </a:tabLst>
            </a:pPr>
            <a:r>
              <a:rPr sz="1600" spc="-25" dirty="0">
                <a:latin typeface="Arial"/>
                <a:cs typeface="Arial"/>
              </a:rPr>
              <a:t>Sub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Basic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EBF2CBDB-C37D-0D43-7D5E-2A0FDE37EAB2}"/>
              </a:ext>
            </a:extLst>
          </p:cNvPr>
          <p:cNvSpPr txBox="1"/>
          <p:nvPr/>
        </p:nvSpPr>
        <p:spPr>
          <a:xfrm>
            <a:off x="4236693" y="5892863"/>
            <a:ext cx="1302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Superordinate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67">
            <a:extLst>
              <a:ext uri="{FF2B5EF4-FFF2-40B4-BE49-F238E27FC236}">
                <a16:creationId xmlns:a16="http://schemas.microsoft.com/office/drawing/2014/main" id="{2D4B4102-82C1-04AB-2394-C7B557E49443}"/>
              </a:ext>
            </a:extLst>
          </p:cNvPr>
          <p:cNvSpPr txBox="1"/>
          <p:nvPr/>
        </p:nvSpPr>
        <p:spPr>
          <a:xfrm>
            <a:off x="2179134" y="4629641"/>
            <a:ext cx="815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similarity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68">
            <a:extLst>
              <a:ext uri="{FF2B5EF4-FFF2-40B4-BE49-F238E27FC236}">
                <a16:creationId xmlns:a16="http://schemas.microsoft.com/office/drawing/2014/main" id="{19B8A99B-301B-23CF-49D8-D2D17114A82F}"/>
              </a:ext>
            </a:extLst>
          </p:cNvPr>
          <p:cNvGrpSpPr/>
          <p:nvPr/>
        </p:nvGrpSpPr>
        <p:grpSpPr>
          <a:xfrm>
            <a:off x="3154657" y="4809483"/>
            <a:ext cx="1403985" cy="902969"/>
            <a:chOff x="1984225" y="5004555"/>
            <a:chExt cx="1403985" cy="902969"/>
          </a:xfrm>
        </p:grpSpPr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837E2498-EC2A-95B3-55B5-82DE2FAE42BF}"/>
                </a:ext>
              </a:extLst>
            </p:cNvPr>
            <p:cNvSpPr/>
            <p:nvPr/>
          </p:nvSpPr>
          <p:spPr>
            <a:xfrm>
              <a:off x="2067219" y="5065082"/>
              <a:ext cx="597535" cy="156845"/>
            </a:xfrm>
            <a:custGeom>
              <a:avLst/>
              <a:gdLst/>
              <a:ahLst/>
              <a:cxnLst/>
              <a:rect l="l" t="t" r="r" b="b"/>
              <a:pathLst>
                <a:path w="597535" h="156845">
                  <a:moveTo>
                    <a:pt x="589870" y="156227"/>
                  </a:moveTo>
                  <a:lnTo>
                    <a:pt x="0" y="37349"/>
                  </a:lnTo>
                  <a:lnTo>
                    <a:pt x="7527" y="0"/>
                  </a:lnTo>
                  <a:lnTo>
                    <a:pt x="597397" y="118878"/>
                  </a:lnTo>
                  <a:lnTo>
                    <a:pt x="589870" y="156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0">
              <a:extLst>
                <a:ext uri="{FF2B5EF4-FFF2-40B4-BE49-F238E27FC236}">
                  <a16:creationId xmlns:a16="http://schemas.microsoft.com/office/drawing/2014/main" id="{852A2EF5-A7D9-80AB-5A10-D7152E2B714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4225" y="5004555"/>
              <a:ext cx="173513" cy="158401"/>
            </a:xfrm>
            <a:prstGeom prst="rect">
              <a:avLst/>
            </a:prstGeom>
          </p:spPr>
        </p:pic>
        <p:pic>
          <p:nvPicPr>
            <p:cNvPr id="74" name="object 71">
              <a:extLst>
                <a:ext uri="{FF2B5EF4-FFF2-40B4-BE49-F238E27FC236}">
                  <a16:creationId xmlns:a16="http://schemas.microsoft.com/office/drawing/2014/main" id="{5D020E06-92DE-A5D1-D860-5AFE4996752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4142" y="5748934"/>
              <a:ext cx="173513" cy="158401"/>
            </a:xfrm>
            <a:prstGeom prst="rect">
              <a:avLst/>
            </a:prstGeom>
          </p:spPr>
        </p:pic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10E49C62-8A48-C519-FACE-BE5863EC55AA}"/>
                </a:ext>
              </a:extLst>
            </p:cNvPr>
            <p:cNvSpPr/>
            <p:nvPr/>
          </p:nvSpPr>
          <p:spPr>
            <a:xfrm>
              <a:off x="2647799" y="5212091"/>
              <a:ext cx="666750" cy="629920"/>
            </a:xfrm>
            <a:custGeom>
              <a:avLst/>
              <a:gdLst/>
              <a:ahLst/>
              <a:cxnLst/>
              <a:rect l="l" t="t" r="r" b="b"/>
              <a:pathLst>
                <a:path w="666750" h="629920">
                  <a:moveTo>
                    <a:pt x="640045" y="629918"/>
                  </a:moveTo>
                  <a:lnTo>
                    <a:pt x="0" y="27749"/>
                  </a:lnTo>
                  <a:lnTo>
                    <a:pt x="26107" y="0"/>
                  </a:lnTo>
                  <a:lnTo>
                    <a:pt x="666153" y="602169"/>
                  </a:lnTo>
                  <a:lnTo>
                    <a:pt x="640045" y="629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3">
            <a:extLst>
              <a:ext uri="{FF2B5EF4-FFF2-40B4-BE49-F238E27FC236}">
                <a16:creationId xmlns:a16="http://schemas.microsoft.com/office/drawing/2014/main" id="{56653B59-5351-FA10-69F9-CAAE9B8A5095}"/>
              </a:ext>
            </a:extLst>
          </p:cNvPr>
          <p:cNvSpPr txBox="1"/>
          <p:nvPr/>
        </p:nvSpPr>
        <p:spPr>
          <a:xfrm>
            <a:off x="7620669" y="5628904"/>
            <a:ext cx="221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Slide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by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Derek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Hoiem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740AA702-350A-6BEF-86F2-3692C8032846}"/>
              </a:ext>
            </a:extLst>
          </p:cNvPr>
          <p:cNvSpPr txBox="1">
            <a:spLocks/>
          </p:cNvSpPr>
          <p:nvPr/>
        </p:nvSpPr>
        <p:spPr>
          <a:xfrm>
            <a:off x="9841357" y="6312060"/>
            <a:ext cx="31495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650"/>
                </a:lnSpc>
              </a:pPr>
              <a:t>32</a:t>
            </a:fld>
            <a:endParaRPr lang="en-US" spc="-25" dirty="0"/>
          </a:p>
        </p:txBody>
      </p:sp>
      <p:sp>
        <p:nvSpPr>
          <p:cNvPr id="81" name="object 74">
            <a:extLst>
              <a:ext uri="{FF2B5EF4-FFF2-40B4-BE49-F238E27FC236}">
                <a16:creationId xmlns:a16="http://schemas.microsoft.com/office/drawing/2014/main" id="{77A8BF41-F030-733C-A7A7-64787F91C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4545" y="340287"/>
            <a:ext cx="7835772" cy="109410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670"/>
              </a:spcBef>
            </a:pPr>
            <a:r>
              <a:rPr sz="3500" dirty="0"/>
              <a:t>History</a:t>
            </a:r>
            <a:r>
              <a:rPr sz="3500" spc="40" dirty="0"/>
              <a:t> </a:t>
            </a:r>
            <a:r>
              <a:rPr sz="3500" spc="55" dirty="0"/>
              <a:t>of</a:t>
            </a:r>
            <a:r>
              <a:rPr sz="3500" spc="40" dirty="0"/>
              <a:t> </a:t>
            </a:r>
            <a:r>
              <a:rPr sz="3500" dirty="0"/>
              <a:t>Ideas</a:t>
            </a:r>
            <a:r>
              <a:rPr sz="3500" spc="40" dirty="0"/>
              <a:t> </a:t>
            </a:r>
            <a:r>
              <a:rPr sz="3500" dirty="0"/>
              <a:t>in</a:t>
            </a:r>
            <a:r>
              <a:rPr sz="3500" spc="40" dirty="0"/>
              <a:t> </a:t>
            </a:r>
            <a:r>
              <a:rPr sz="3500" dirty="0"/>
              <a:t>Object</a:t>
            </a:r>
            <a:r>
              <a:rPr sz="3500" spc="45" dirty="0"/>
              <a:t> </a:t>
            </a:r>
            <a:r>
              <a:rPr sz="3500" spc="-10" dirty="0"/>
              <a:t>Recognition</a:t>
            </a:r>
            <a:endParaRPr sz="3500"/>
          </a:p>
          <a:p>
            <a:pPr marL="138430" marR="5080" algn="r">
              <a:lnSpc>
                <a:spcPct val="100000"/>
              </a:lnSpc>
              <a:spcBef>
                <a:spcPts val="720"/>
              </a:spcBef>
            </a:pPr>
            <a:r>
              <a:rPr sz="1600" b="1" spc="-50" dirty="0">
                <a:solidFill>
                  <a:srgbClr val="000000"/>
                </a:solidFill>
                <a:latin typeface="Trebuchet MS"/>
                <a:cs typeface="Trebuchet MS"/>
              </a:rPr>
              <a:t>…</a:t>
            </a:r>
            <a:endParaRPr sz="1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0796939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57A913-CD95-9DE1-C7B1-380AD0BD17CB}"/>
              </a:ext>
            </a:extLst>
          </p:cNvPr>
          <p:cNvSpPr txBox="1"/>
          <p:nvPr/>
        </p:nvSpPr>
        <p:spPr>
          <a:xfrm>
            <a:off x="1722890" y="1836723"/>
            <a:ext cx="7588250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100" b="1" kern="0" dirty="0">
                <a:solidFill>
                  <a:srgbClr val="FFFFFF"/>
                </a:solidFill>
                <a:latin typeface="Arial"/>
                <a:cs typeface="Arial"/>
              </a:rPr>
              <a:t>Categories and </a:t>
            </a:r>
            <a:r>
              <a:rPr sz="3100" b="1" kern="0" spc="-10" dirty="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31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1899"/>
              </a:lnSpc>
              <a:spcBef>
                <a:spcPts val="2990"/>
              </a:spcBef>
            </a:pP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While some</a:t>
            </a:r>
            <a:r>
              <a:rPr sz="23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23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clearly are</a:t>
            </a:r>
            <a:r>
              <a:rPr sz="23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23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3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kern="0" spc="-10" dirty="0">
                <a:solidFill>
                  <a:srgbClr val="76D6FF"/>
                </a:solidFill>
                <a:latin typeface="Arial"/>
                <a:cs typeface="Arial"/>
              </a:rPr>
              <a:t>appearance </a:t>
            </a:r>
            <a:r>
              <a:rPr sz="2300" b="1" kern="0" dirty="0">
                <a:solidFill>
                  <a:srgbClr val="76D6FF"/>
                </a:solidFill>
                <a:latin typeface="Arial"/>
                <a:cs typeface="Arial"/>
              </a:rPr>
              <a:t>attributes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300" kern="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kern="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300" kern="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300" kern="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defining</a:t>
            </a:r>
            <a:r>
              <a:rPr sz="2300" kern="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characteristic</a:t>
            </a:r>
            <a:r>
              <a:rPr sz="2300" kern="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linguistic</a:t>
            </a:r>
            <a:r>
              <a:rPr sz="23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23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3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76D6FF"/>
                </a:solidFill>
                <a:latin typeface="Arial"/>
                <a:cs typeface="Arial"/>
              </a:rPr>
              <a:t>action</a:t>
            </a:r>
            <a:r>
              <a:rPr sz="2300" b="1" kern="0" spc="7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300" b="1" kern="0" spc="-10" dirty="0">
                <a:solidFill>
                  <a:srgbClr val="76D6FF"/>
                </a:solidFill>
                <a:latin typeface="Arial"/>
                <a:cs typeface="Arial"/>
              </a:rPr>
              <a:t>attributes</a:t>
            </a:r>
            <a:r>
              <a:rPr sz="2300" kern="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CA6329-5F02-3736-7E9B-CFC79A8836BF}"/>
              </a:ext>
            </a:extLst>
          </p:cNvPr>
          <p:cNvSpPr txBox="1">
            <a:spLocks/>
          </p:cNvSpPr>
          <p:nvPr/>
        </p:nvSpPr>
        <p:spPr>
          <a:xfrm>
            <a:off x="1684258" y="535359"/>
            <a:ext cx="7835772" cy="1094105"/>
          </a:xfrm>
          <a:prstGeom prst="rect">
            <a:avLst/>
          </a:prstGeom>
        </p:spPr>
        <p:txBody>
          <a:bodyPr vert="horz" wrap="square" lIns="0" tIns="212386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5113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History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5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Ideas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Object</a:t>
            </a:r>
            <a:r>
              <a:rPr kumimoji="0" lang="en-GB" sz="3500" b="0" i="0" u="none" strike="noStrike" kern="0" cap="none" spc="4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endParaRPr kumimoji="0" lang="en-GB" sz="3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6D75F8D-994E-1543-ECE2-886C89197EC5}"/>
              </a:ext>
            </a:extLst>
          </p:cNvPr>
          <p:cNvSpPr txBox="1"/>
          <p:nvPr/>
        </p:nvSpPr>
        <p:spPr>
          <a:xfrm>
            <a:off x="3866350" y="3926128"/>
            <a:ext cx="53467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spcBef>
                <a:spcPts val="100"/>
              </a:spcBef>
            </a:pP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Chair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195"/>
              </a:spcBef>
            </a:pPr>
            <a:r>
              <a:rPr sz="1600" kern="0" spc="-10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F86C500-C69C-F4A5-41AA-59F093459FB7}"/>
              </a:ext>
            </a:extLst>
          </p:cNvPr>
          <p:cNvSpPr txBox="1"/>
          <p:nvPr/>
        </p:nvSpPr>
        <p:spPr>
          <a:xfrm>
            <a:off x="4547793" y="3807412"/>
            <a:ext cx="3606800" cy="164528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16230" indent="-303530">
              <a:spcBef>
                <a:spcPts val="1165"/>
              </a:spcBef>
              <a:buFont typeface="Trebuchet MS"/>
              <a:buChar char="-"/>
              <a:tabLst>
                <a:tab pos="316230" algn="l"/>
              </a:tabLst>
            </a:pPr>
            <a:r>
              <a:rPr sz="2400" kern="0" baseline="1736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kern="0" spc="22" baseline="17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kern="0" baseline="1736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kern="0" spc="22" baseline="17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kern="0" baseline="1736" dirty="0">
                <a:solidFill>
                  <a:srgbClr val="76D6FF"/>
                </a:solidFill>
                <a:latin typeface="Arial"/>
                <a:cs typeface="Arial"/>
              </a:rPr>
              <a:t>sit</a:t>
            </a:r>
            <a:r>
              <a:rPr sz="2400" b="1" kern="0" spc="22" baseline="1736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400" kern="0" spc="-37" baseline="1736" dirty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2400" kern="0" baseline="1736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59715" marR="5080" indent="-247650">
              <a:lnSpc>
                <a:spcPts val="1900"/>
              </a:lnSpc>
              <a:spcBef>
                <a:spcPts val="1145"/>
              </a:spcBef>
              <a:buFontTx/>
              <a:buChar char="-"/>
              <a:tabLst>
                <a:tab pos="259715" algn="l"/>
                <a:tab pos="320675" algn="l"/>
              </a:tabLst>
            </a:pP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	Something</a:t>
            </a:r>
            <a:r>
              <a:rPr sz="1600" kern="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kern="0" dirty="0">
                <a:solidFill>
                  <a:srgbClr val="76D6FF"/>
                </a:solidFill>
                <a:latin typeface="Trebuchet MS"/>
                <a:cs typeface="Trebuchet MS"/>
              </a:rPr>
              <a:t>rest</a:t>
            </a:r>
            <a:r>
              <a:rPr sz="1600" b="1" kern="0" spc="-40" dirty="0">
                <a:solidFill>
                  <a:srgbClr val="76D6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spc="-25" dirty="0">
                <a:solidFill>
                  <a:srgbClr val="FFFFFF"/>
                </a:solidFill>
                <a:latin typeface="Trebuchet MS"/>
                <a:cs typeface="Trebuchet MS"/>
              </a:rPr>
              <a:t>on,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kern="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kern="0" dirty="0">
                <a:solidFill>
                  <a:srgbClr val="76D6FF"/>
                </a:solidFill>
                <a:latin typeface="Trebuchet MS"/>
                <a:cs typeface="Trebuchet MS"/>
              </a:rPr>
              <a:t>dine</a:t>
            </a:r>
            <a:r>
              <a:rPr sz="1600" b="1" kern="0" spc="-10" dirty="0">
                <a:solidFill>
                  <a:srgbClr val="76D6FF"/>
                </a:solidFill>
                <a:latin typeface="Trebuchet MS"/>
                <a:cs typeface="Trebuchet MS"/>
              </a:rPr>
              <a:t> </a:t>
            </a:r>
            <a:r>
              <a:rPr sz="1600" kern="0" spc="-2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320675" indent="-307975">
              <a:lnSpc>
                <a:spcPts val="1839"/>
              </a:lnSpc>
              <a:buFontTx/>
              <a:buChar char="-"/>
              <a:tabLst>
                <a:tab pos="320675" algn="l"/>
              </a:tabLst>
            </a:pP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600" kern="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kern="0" dirty="0">
                <a:solidFill>
                  <a:srgbClr val="76D6FF"/>
                </a:solidFill>
                <a:latin typeface="Trebuchet MS"/>
                <a:cs typeface="Trebuchet MS"/>
              </a:rPr>
              <a:t>information</a:t>
            </a:r>
            <a:r>
              <a:rPr sz="1600" b="1" kern="0" spc="-40" dirty="0">
                <a:solidFill>
                  <a:srgbClr val="76D6FF"/>
                </a:solidFill>
                <a:latin typeface="Trebuchet MS"/>
                <a:cs typeface="Trebuchet MS"/>
              </a:rPr>
              <a:t> </a:t>
            </a:r>
            <a:r>
              <a:rPr sz="1600" b="1" kern="0" spc="-10" dirty="0">
                <a:solidFill>
                  <a:srgbClr val="76D6FF"/>
                </a:solidFill>
                <a:latin typeface="Trebuchet MS"/>
                <a:cs typeface="Trebuchet MS"/>
              </a:rPr>
              <a:t>processor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320675" indent="-307975">
              <a:spcBef>
                <a:spcPts val="1065"/>
              </a:spcBef>
              <a:buFontTx/>
              <a:buChar char="-"/>
              <a:tabLst>
                <a:tab pos="320675" algn="l"/>
              </a:tabLst>
            </a:pP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kern="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kern="0" dirty="0">
                <a:solidFill>
                  <a:srgbClr val="76D6FF"/>
                </a:solidFill>
                <a:latin typeface="Trebuchet MS"/>
                <a:cs typeface="Trebuchet MS"/>
              </a:rPr>
              <a:t>producing</a:t>
            </a:r>
            <a:r>
              <a:rPr sz="1600" b="1" kern="0" spc="-35" dirty="0">
                <a:solidFill>
                  <a:srgbClr val="76D6FF"/>
                </a:solidFill>
                <a:latin typeface="Trebuchet MS"/>
                <a:cs typeface="Trebuchet MS"/>
              </a:rPr>
              <a:t> </a:t>
            </a:r>
            <a:r>
              <a:rPr sz="1600" b="1" kern="0" spc="-20" dirty="0">
                <a:solidFill>
                  <a:srgbClr val="76D6FF"/>
                </a:solidFill>
                <a:latin typeface="Trebuchet MS"/>
                <a:cs typeface="Trebuchet MS"/>
              </a:rPr>
              <a:t>music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14915A7-D237-DC55-AEE8-5A40217A2610}"/>
              </a:ext>
            </a:extLst>
          </p:cNvPr>
          <p:cNvSpPr txBox="1"/>
          <p:nvPr/>
        </p:nvSpPr>
        <p:spPr>
          <a:xfrm>
            <a:off x="3411268" y="4652568"/>
            <a:ext cx="989330" cy="12350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76225" indent="-211454">
              <a:spcBef>
                <a:spcPts val="1165"/>
              </a:spcBef>
            </a:pP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 indent="263525" algn="r">
              <a:lnSpc>
                <a:spcPct val="92600"/>
              </a:lnSpc>
              <a:spcBef>
                <a:spcPts val="1205"/>
              </a:spcBef>
            </a:pP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Musical instrument Garbage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737929-18FD-59FD-E089-B0B0EF12AE2B}"/>
              </a:ext>
            </a:extLst>
          </p:cNvPr>
          <p:cNvSpPr txBox="1"/>
          <p:nvPr/>
        </p:nvSpPr>
        <p:spPr>
          <a:xfrm>
            <a:off x="2922445" y="6022576"/>
            <a:ext cx="511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spc="-20" dirty="0">
                <a:solidFill>
                  <a:srgbClr val="FFFFFF"/>
                </a:solidFill>
                <a:latin typeface="Arial"/>
                <a:cs typeface="Arial"/>
              </a:rPr>
              <a:t>etc…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63E249C-1A52-6560-1AC9-340D2F857B02}"/>
              </a:ext>
            </a:extLst>
          </p:cNvPr>
          <p:cNvSpPr txBox="1"/>
          <p:nvPr/>
        </p:nvSpPr>
        <p:spPr>
          <a:xfrm>
            <a:off x="4547793" y="5634930"/>
            <a:ext cx="343979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0675" algn="l"/>
              </a:tabLst>
            </a:pPr>
            <a:r>
              <a:rPr sz="1600" kern="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	Anything</a:t>
            </a:r>
            <a:r>
              <a:rPr sz="1600" kern="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600" kern="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1600" kern="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kern="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kern="0" dirty="0">
                <a:solidFill>
                  <a:srgbClr val="76D6FF"/>
                </a:solidFill>
                <a:latin typeface="Trebuchet MS"/>
                <a:cs typeface="Trebuchet MS"/>
              </a:rPr>
              <a:t>throw</a:t>
            </a:r>
            <a:r>
              <a:rPr sz="1600" b="1" kern="0" spc="-25" dirty="0">
                <a:solidFill>
                  <a:srgbClr val="76D6FF"/>
                </a:solidFill>
                <a:latin typeface="Trebuchet MS"/>
                <a:cs typeface="Trebuchet MS"/>
              </a:rPr>
              <a:t> </a:t>
            </a:r>
            <a:r>
              <a:rPr sz="1600" b="1" kern="0" spc="-20" dirty="0">
                <a:solidFill>
                  <a:srgbClr val="76D6FF"/>
                </a:solidFill>
                <a:latin typeface="Trebuchet MS"/>
                <a:cs typeface="Trebuchet MS"/>
              </a:rPr>
              <a:t>away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259715">
              <a:spcBef>
                <a:spcPts val="1260"/>
              </a:spcBef>
            </a:pP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..also</a:t>
            </a:r>
            <a:r>
              <a:rPr sz="1600" kern="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Trebuchet MS"/>
                <a:cs typeface="Trebuchet MS"/>
              </a:rPr>
              <a:t>strictly</a:t>
            </a:r>
            <a:r>
              <a:rPr sz="16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kern="0" spc="-10" dirty="0">
                <a:solidFill>
                  <a:srgbClr val="FFFFFF"/>
                </a:solidFill>
                <a:latin typeface="Trebuchet MS"/>
                <a:cs typeface="Trebuchet MS"/>
              </a:rPr>
              <a:t>hierarchical!</a:t>
            </a:r>
            <a:endParaRPr sz="16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02720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212386" rIns="0" bIns="0" rtlCol="0" anchor="ctr">
            <a:normAutofit/>
          </a:bodyPr>
          <a:lstStyle/>
          <a:p>
            <a:pPr marL="73025">
              <a:spcBef>
                <a:spcPts val="100"/>
              </a:spcBef>
            </a:pPr>
            <a:r>
              <a:rPr lang="en-GB"/>
              <a:t>History</a:t>
            </a:r>
            <a:r>
              <a:rPr lang="en-GB" spc="75"/>
              <a:t> </a:t>
            </a:r>
            <a:r>
              <a:rPr lang="en-GB" spc="55"/>
              <a:t>of</a:t>
            </a:r>
            <a:r>
              <a:rPr lang="en-GB" spc="75"/>
              <a:t> </a:t>
            </a:r>
            <a:r>
              <a:rPr lang="en-GB"/>
              <a:t>Inputs</a:t>
            </a:r>
            <a:r>
              <a:rPr lang="en-GB" spc="80"/>
              <a:t> </a:t>
            </a:r>
            <a:r>
              <a:rPr lang="en-GB"/>
              <a:t>in</a:t>
            </a:r>
            <a:r>
              <a:rPr lang="en-GB" spc="75"/>
              <a:t> </a:t>
            </a:r>
            <a:r>
              <a:rPr lang="en-GB"/>
              <a:t>Object</a:t>
            </a:r>
            <a:r>
              <a:rPr lang="en-GB" spc="80"/>
              <a:t> </a:t>
            </a:r>
            <a:r>
              <a:rPr lang="en-GB" spc="-10"/>
              <a:t>Recognition</a:t>
            </a:r>
            <a:endParaRPr lang="en-GB"/>
          </a:p>
        </p:txBody>
      </p:sp>
      <p:sp>
        <p:nvSpPr>
          <p:cNvPr id="9" name="object 9"/>
          <p:cNvSpPr txBox="1">
            <a:spLocks/>
          </p:cNvSpPr>
          <p:nvPr/>
        </p:nvSpPr>
        <p:spPr>
          <a:xfrm>
            <a:off x="8044084" y="5837658"/>
            <a:ext cx="2294782" cy="1823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623" defTabSz="758952">
              <a:lnSpc>
                <a:spcPts val="1370"/>
              </a:lnSpc>
              <a:spcAft>
                <a:spcPts val="600"/>
              </a:spcAft>
            </a:pPr>
            <a:fld id="{81D60167-4931-47E6-BA6A-407CBD079E47}" type="slidenum">
              <a:rPr sz="1494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623" defTabSz="758952">
                <a:lnSpc>
                  <a:spcPts val="1370"/>
                </a:lnSpc>
                <a:spcAft>
                  <a:spcPts val="600"/>
                </a:spcAft>
              </a:pPr>
              <a:t>34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00768" y="1825625"/>
            <a:ext cx="1815640" cy="327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" defTabSz="758952">
              <a:spcBef>
                <a:spcPts val="83"/>
              </a:spcBef>
            </a:pPr>
            <a:r>
              <a:rPr lang="en-US" sz="199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Inputs</a:t>
            </a:r>
            <a:r>
              <a:rPr lang="en-US" sz="1992" kern="1200" spc="-1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</a:t>
            </a:r>
            <a:r>
              <a:rPr lang="en-US" sz="1992" kern="1200" spc="-1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1960s:</a:t>
            </a:r>
            <a:endParaRPr lang="en-US"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2068" y="3033927"/>
            <a:ext cx="3382677" cy="6289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541" marR="4216" defTabSz="758952">
              <a:lnSpc>
                <a:spcPts val="1577"/>
              </a:lnSpc>
              <a:spcBef>
                <a:spcPts val="149"/>
              </a:spcBef>
            </a:pP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L.</a:t>
            </a:r>
            <a:r>
              <a:rPr lang="en-GB" sz="1328" kern="1200" spc="-2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G.</a:t>
            </a:r>
            <a:r>
              <a:rPr lang="en-GB" sz="1328" kern="1200" spc="-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Roberts,</a:t>
            </a:r>
            <a:r>
              <a:rPr lang="en-GB" sz="1328" kern="1200" spc="-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Machine</a:t>
            </a:r>
            <a:r>
              <a:rPr lang="en-GB" sz="1328" kern="1200" spc="-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Perception</a:t>
            </a:r>
            <a:r>
              <a:rPr lang="en-GB" sz="1328" kern="1200" spc="-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of</a:t>
            </a:r>
            <a:r>
              <a:rPr lang="en-GB" sz="1328" kern="1200" spc="-2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Three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Dimensional</a:t>
            </a:r>
            <a:r>
              <a:rPr lang="en-GB" sz="132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Solids,</a:t>
            </a:r>
            <a:r>
              <a:rPr lang="en-GB" sz="132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Ph.D.</a:t>
            </a:r>
            <a:r>
              <a:rPr lang="en-GB" sz="132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thesis,</a:t>
            </a:r>
            <a:r>
              <a:rPr lang="en-GB" sz="132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 spc="-21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MIT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Department</a:t>
            </a:r>
            <a:r>
              <a:rPr lang="en-GB" sz="1328" kern="1200" spc="-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of</a:t>
            </a:r>
            <a:r>
              <a:rPr lang="en-GB" sz="1328" kern="1200" spc="-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Electrical</a:t>
            </a:r>
            <a:r>
              <a:rPr lang="en-GB" sz="1328" kern="1200" spc="-4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Engineering,</a:t>
            </a:r>
            <a:r>
              <a:rPr lang="en-GB" sz="1328" kern="1200" spc="-4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2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1963.</a:t>
            </a:r>
            <a:endParaRPr lang="en-GB" sz="1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918" y="2309209"/>
            <a:ext cx="2945498" cy="30168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GB"/>
              <a:t>History</a:t>
            </a:r>
            <a:r>
              <a:rPr lang="en-GB" spc="75"/>
              <a:t> </a:t>
            </a:r>
            <a:r>
              <a:rPr lang="en-GB" spc="55"/>
              <a:t>of</a:t>
            </a:r>
            <a:r>
              <a:rPr lang="en-GB" spc="75"/>
              <a:t> </a:t>
            </a:r>
            <a:r>
              <a:rPr lang="en-GB"/>
              <a:t>Inputs</a:t>
            </a:r>
            <a:r>
              <a:rPr lang="en-GB" spc="80"/>
              <a:t> </a:t>
            </a:r>
            <a:r>
              <a:rPr lang="en-GB"/>
              <a:t>in</a:t>
            </a:r>
            <a:r>
              <a:rPr lang="en-GB" spc="75"/>
              <a:t> </a:t>
            </a:r>
            <a:r>
              <a:rPr lang="en-GB"/>
              <a:t>Object</a:t>
            </a:r>
            <a:r>
              <a:rPr lang="en-GB" spc="80"/>
              <a:t> </a:t>
            </a:r>
            <a:r>
              <a:rPr lang="en-GB" spc="-10"/>
              <a:t>Recognition</a:t>
            </a:r>
            <a:endParaRPr lang="en-GB"/>
          </a:p>
        </p:txBody>
      </p:sp>
      <p:sp>
        <p:nvSpPr>
          <p:cNvPr id="9" name="object 9"/>
          <p:cNvSpPr txBox="1">
            <a:spLocks/>
          </p:cNvSpPr>
          <p:nvPr/>
        </p:nvSpPr>
        <p:spPr>
          <a:xfrm>
            <a:off x="7946528" y="5841559"/>
            <a:ext cx="2255210" cy="17922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1242" defTabSz="749808">
              <a:lnSpc>
                <a:spcPts val="1353"/>
              </a:lnSpc>
              <a:spcAft>
                <a:spcPts val="600"/>
              </a:spcAft>
            </a:pPr>
            <a:fld id="{81D60167-4931-47E6-BA6A-407CBD079E47}" type="slidenum">
              <a:rPr sz="1476" kern="1200" spc="-2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1242" defTabSz="749808">
                <a:lnSpc>
                  <a:spcPts val="1353"/>
                </a:lnSpc>
                <a:spcAft>
                  <a:spcPts val="600"/>
                </a:spcAft>
              </a:pPr>
              <a:t>35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516045" y="1825625"/>
            <a:ext cx="3232468" cy="321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" defTabSz="749808">
              <a:spcBef>
                <a:spcPts val="82"/>
              </a:spcBef>
            </a:pP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Inputs</a:t>
            </a:r>
            <a:r>
              <a:rPr lang="en-GB" sz="196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</a:t>
            </a:r>
            <a:r>
              <a:rPr lang="en-GB" sz="196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more</a:t>
            </a:r>
            <a:r>
              <a:rPr lang="en-GB" sz="1968" kern="1200" spc="-3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recent</a:t>
            </a:r>
            <a:r>
              <a:rPr lang="en-GB" sz="1968" kern="1200" spc="-3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968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times:</a:t>
            </a:r>
            <a:endParaRPr lang="en-GB"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1441" y="5324639"/>
            <a:ext cx="1479982" cy="246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" defTabSz="749808">
              <a:spcBef>
                <a:spcPts val="82"/>
              </a:spcBef>
            </a:pPr>
            <a:r>
              <a:rPr lang="en-US" sz="14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Slide</a:t>
            </a:r>
            <a:r>
              <a:rPr lang="en-US" sz="1476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4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by</a:t>
            </a:r>
            <a:r>
              <a:rPr lang="en-US" sz="1476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Lazebnik</a:t>
            </a:r>
            <a:endParaRPr lang="en-US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044" y="2196896"/>
            <a:ext cx="5037902" cy="31371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2285FE-39E5-DA4C-B10A-B4F6835EA288}"/>
              </a:ext>
            </a:extLst>
          </p:cNvPr>
          <p:cNvSpPr txBox="1">
            <a:spLocks/>
          </p:cNvSpPr>
          <p:nvPr/>
        </p:nvSpPr>
        <p:spPr>
          <a:xfrm>
            <a:off x="1255996" y="535359"/>
            <a:ext cx="7835772" cy="1094105"/>
          </a:xfrm>
          <a:prstGeom prst="rect">
            <a:avLst/>
          </a:prstGeom>
        </p:spPr>
        <p:txBody>
          <a:bodyPr vert="horz" wrap="square" lIns="0" tIns="212386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5113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History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5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Ideas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Object</a:t>
            </a:r>
            <a:r>
              <a:rPr kumimoji="0" lang="en-GB" sz="3500" b="0" i="0" u="none" strike="noStrike" kern="0" cap="none" spc="4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endParaRPr kumimoji="0" lang="en-GB" sz="3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81E2D67-E31A-6904-3A9C-F542C5DB1D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205" y="1531097"/>
            <a:ext cx="8240421" cy="428150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C08FCA15-E78A-8B91-7194-362B65C98581}"/>
              </a:ext>
            </a:extLst>
          </p:cNvPr>
          <p:cNvSpPr txBox="1"/>
          <p:nvPr/>
        </p:nvSpPr>
        <p:spPr>
          <a:xfrm>
            <a:off x="7492040" y="5834253"/>
            <a:ext cx="20345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kern="0" dirty="0">
                <a:solidFill>
                  <a:srgbClr val="FFFFFF"/>
                </a:solidFill>
                <a:latin typeface="Trebuchet MS"/>
                <a:cs typeface="Trebuchet MS"/>
              </a:rPr>
              <a:t>Slide</a:t>
            </a:r>
            <a:r>
              <a:rPr sz="1400" kern="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400" kern="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Trebuchet MS"/>
                <a:cs typeface="Trebuchet MS"/>
              </a:rPr>
              <a:t>Kristen</a:t>
            </a:r>
            <a:r>
              <a:rPr sz="1400" kern="0" spc="-10" dirty="0">
                <a:solidFill>
                  <a:srgbClr val="FFFFFF"/>
                </a:solidFill>
                <a:latin typeface="Trebuchet MS"/>
                <a:cs typeface="Trebuchet MS"/>
              </a:rPr>
              <a:t> Grauman</a:t>
            </a:r>
            <a:endParaRPr sz="1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92CE65D-CF23-429A-3095-99DA8BBEA140}"/>
              </a:ext>
            </a:extLst>
          </p:cNvPr>
          <p:cNvSpPr txBox="1"/>
          <p:nvPr/>
        </p:nvSpPr>
        <p:spPr>
          <a:xfrm>
            <a:off x="1287500" y="4092067"/>
            <a:ext cx="1972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1960s</a:t>
            </a:r>
            <a:r>
              <a:rPr kern="0" spc="-3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–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Early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1990s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0376FC6-C663-924A-5C26-3EF395001E28}"/>
              </a:ext>
            </a:extLst>
          </p:cNvPr>
          <p:cNvSpPr txBox="1"/>
          <p:nvPr/>
        </p:nvSpPr>
        <p:spPr>
          <a:xfrm>
            <a:off x="4697827" y="4092067"/>
            <a:ext cx="172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Mid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1990s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-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2012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602EACC-0378-DACD-A48E-8A7BCE312C53}"/>
              </a:ext>
            </a:extLst>
          </p:cNvPr>
          <p:cNvSpPr txBox="1"/>
          <p:nvPr/>
        </p:nvSpPr>
        <p:spPr>
          <a:xfrm>
            <a:off x="7764383" y="4092067"/>
            <a:ext cx="150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2012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–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Present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AA016E0-35BE-CDB4-2E22-44639DEB3596}"/>
              </a:ext>
            </a:extLst>
          </p:cNvPr>
          <p:cNvSpPr/>
          <p:nvPr/>
        </p:nvSpPr>
        <p:spPr>
          <a:xfrm>
            <a:off x="3940647" y="1433823"/>
            <a:ext cx="3576954" cy="2077720"/>
          </a:xfrm>
          <a:custGeom>
            <a:avLst/>
            <a:gdLst/>
            <a:ahLst/>
            <a:cxnLst/>
            <a:rect l="l" t="t" r="r" b="b"/>
            <a:pathLst>
              <a:path w="3576954" h="2077720">
                <a:moveTo>
                  <a:pt x="3052920" y="304204"/>
                </a:moveTo>
                <a:lnTo>
                  <a:pt x="3098449" y="331612"/>
                </a:lnTo>
                <a:lnTo>
                  <a:pt x="3141908" y="359734"/>
                </a:lnTo>
                <a:lnTo>
                  <a:pt x="3183298" y="388536"/>
                </a:lnTo>
                <a:lnTo>
                  <a:pt x="3222619" y="417985"/>
                </a:lnTo>
                <a:lnTo>
                  <a:pt x="3259870" y="448048"/>
                </a:lnTo>
                <a:lnTo>
                  <a:pt x="3295052" y="478692"/>
                </a:lnTo>
                <a:lnTo>
                  <a:pt x="3328164" y="509884"/>
                </a:lnTo>
                <a:lnTo>
                  <a:pt x="3359206" y="541590"/>
                </a:lnTo>
                <a:lnTo>
                  <a:pt x="3388179" y="573777"/>
                </a:lnTo>
                <a:lnTo>
                  <a:pt x="3415083" y="606412"/>
                </a:lnTo>
                <a:lnTo>
                  <a:pt x="3439917" y="639462"/>
                </a:lnTo>
                <a:lnTo>
                  <a:pt x="3462681" y="672893"/>
                </a:lnTo>
                <a:lnTo>
                  <a:pt x="3483376" y="706673"/>
                </a:lnTo>
                <a:lnTo>
                  <a:pt x="3502002" y="740769"/>
                </a:lnTo>
                <a:lnTo>
                  <a:pt x="3518558" y="775146"/>
                </a:lnTo>
                <a:lnTo>
                  <a:pt x="3545461" y="844615"/>
                </a:lnTo>
                <a:lnTo>
                  <a:pt x="3564087" y="914813"/>
                </a:lnTo>
                <a:lnTo>
                  <a:pt x="3574434" y="985476"/>
                </a:lnTo>
                <a:lnTo>
                  <a:pt x="3576504" y="1020899"/>
                </a:lnTo>
                <a:lnTo>
                  <a:pt x="3576504" y="1056338"/>
                </a:lnTo>
                <a:lnTo>
                  <a:pt x="3570295" y="1127134"/>
                </a:lnTo>
                <a:lnTo>
                  <a:pt x="3555809" y="1197598"/>
                </a:lnTo>
                <a:lnTo>
                  <a:pt x="3533044" y="1267465"/>
                </a:lnTo>
                <a:lnTo>
                  <a:pt x="3502002" y="1336468"/>
                </a:lnTo>
                <a:lnTo>
                  <a:pt x="3483376" y="1370564"/>
                </a:lnTo>
                <a:lnTo>
                  <a:pt x="3462681" y="1404344"/>
                </a:lnTo>
                <a:lnTo>
                  <a:pt x="3439917" y="1437775"/>
                </a:lnTo>
                <a:lnTo>
                  <a:pt x="3415083" y="1470825"/>
                </a:lnTo>
                <a:lnTo>
                  <a:pt x="3388179" y="1503460"/>
                </a:lnTo>
                <a:lnTo>
                  <a:pt x="3359206" y="1535647"/>
                </a:lnTo>
                <a:lnTo>
                  <a:pt x="3328164" y="1567353"/>
                </a:lnTo>
                <a:lnTo>
                  <a:pt x="3295052" y="1598545"/>
                </a:lnTo>
                <a:lnTo>
                  <a:pt x="3259870" y="1629188"/>
                </a:lnTo>
                <a:lnTo>
                  <a:pt x="3222619" y="1659252"/>
                </a:lnTo>
                <a:lnTo>
                  <a:pt x="3183298" y="1688701"/>
                </a:lnTo>
                <a:lnTo>
                  <a:pt x="3141908" y="1717503"/>
                </a:lnTo>
                <a:lnTo>
                  <a:pt x="3098449" y="1745624"/>
                </a:lnTo>
                <a:lnTo>
                  <a:pt x="3052920" y="1773033"/>
                </a:lnTo>
                <a:lnTo>
                  <a:pt x="3013676" y="1795149"/>
                </a:lnTo>
                <a:lnTo>
                  <a:pt x="2973572" y="1816431"/>
                </a:lnTo>
                <a:lnTo>
                  <a:pt x="2932641" y="1836878"/>
                </a:lnTo>
                <a:lnTo>
                  <a:pt x="2890917" y="1856491"/>
                </a:lnTo>
                <a:lnTo>
                  <a:pt x="2848431" y="1875269"/>
                </a:lnTo>
                <a:lnTo>
                  <a:pt x="2805219" y="1893212"/>
                </a:lnTo>
                <a:lnTo>
                  <a:pt x="2761311" y="1910321"/>
                </a:lnTo>
                <a:lnTo>
                  <a:pt x="2716743" y="1926595"/>
                </a:lnTo>
                <a:lnTo>
                  <a:pt x="2671546" y="1942035"/>
                </a:lnTo>
                <a:lnTo>
                  <a:pt x="2625754" y="1956640"/>
                </a:lnTo>
                <a:lnTo>
                  <a:pt x="2579399" y="1970411"/>
                </a:lnTo>
                <a:lnTo>
                  <a:pt x="2532515" y="1983347"/>
                </a:lnTo>
                <a:lnTo>
                  <a:pt x="2485136" y="1995448"/>
                </a:lnTo>
                <a:lnTo>
                  <a:pt x="2437293" y="2006715"/>
                </a:lnTo>
                <a:lnTo>
                  <a:pt x="2389020" y="2017147"/>
                </a:lnTo>
                <a:lnTo>
                  <a:pt x="2340351" y="2026745"/>
                </a:lnTo>
                <a:lnTo>
                  <a:pt x="2291317" y="2035508"/>
                </a:lnTo>
                <a:lnTo>
                  <a:pt x="2241953" y="2043437"/>
                </a:lnTo>
                <a:lnTo>
                  <a:pt x="2192292" y="2050531"/>
                </a:lnTo>
                <a:lnTo>
                  <a:pt x="2142365" y="2056790"/>
                </a:lnTo>
                <a:lnTo>
                  <a:pt x="2092208" y="2062215"/>
                </a:lnTo>
                <a:lnTo>
                  <a:pt x="2041852" y="2066805"/>
                </a:lnTo>
                <a:lnTo>
                  <a:pt x="1991330" y="2070561"/>
                </a:lnTo>
                <a:lnTo>
                  <a:pt x="1940676" y="2073482"/>
                </a:lnTo>
                <a:lnTo>
                  <a:pt x="1889923" y="2075568"/>
                </a:lnTo>
                <a:lnTo>
                  <a:pt x="1839104" y="2076820"/>
                </a:lnTo>
                <a:lnTo>
                  <a:pt x="1788252" y="2077237"/>
                </a:lnTo>
                <a:lnTo>
                  <a:pt x="1737399" y="2076820"/>
                </a:lnTo>
                <a:lnTo>
                  <a:pt x="1686580" y="2075568"/>
                </a:lnTo>
                <a:lnTo>
                  <a:pt x="1635827" y="2073482"/>
                </a:lnTo>
                <a:lnTo>
                  <a:pt x="1585173" y="2070561"/>
                </a:lnTo>
                <a:lnTo>
                  <a:pt x="1534652" y="2066805"/>
                </a:lnTo>
                <a:lnTo>
                  <a:pt x="1484296" y="2062215"/>
                </a:lnTo>
                <a:lnTo>
                  <a:pt x="1434138" y="2056790"/>
                </a:lnTo>
                <a:lnTo>
                  <a:pt x="1384212" y="2050531"/>
                </a:lnTo>
                <a:lnTo>
                  <a:pt x="1334550" y="2043437"/>
                </a:lnTo>
                <a:lnTo>
                  <a:pt x="1285186" y="2035508"/>
                </a:lnTo>
                <a:lnTo>
                  <a:pt x="1236153" y="2026745"/>
                </a:lnTo>
                <a:lnTo>
                  <a:pt x="1187483" y="2017147"/>
                </a:lnTo>
                <a:lnTo>
                  <a:pt x="1139211" y="2006715"/>
                </a:lnTo>
                <a:lnTo>
                  <a:pt x="1091368" y="1995448"/>
                </a:lnTo>
                <a:lnTo>
                  <a:pt x="1043988" y="1983347"/>
                </a:lnTo>
                <a:lnTo>
                  <a:pt x="997104" y="1970411"/>
                </a:lnTo>
                <a:lnTo>
                  <a:pt x="950750" y="1956640"/>
                </a:lnTo>
                <a:lnTo>
                  <a:pt x="904958" y="1942035"/>
                </a:lnTo>
                <a:lnTo>
                  <a:pt x="859761" y="1926595"/>
                </a:lnTo>
                <a:lnTo>
                  <a:pt x="815192" y="1910321"/>
                </a:lnTo>
                <a:lnTo>
                  <a:pt x="771285" y="1893212"/>
                </a:lnTo>
                <a:lnTo>
                  <a:pt x="728072" y="1875269"/>
                </a:lnTo>
                <a:lnTo>
                  <a:pt x="685587" y="1856491"/>
                </a:lnTo>
                <a:lnTo>
                  <a:pt x="643862" y="1836878"/>
                </a:lnTo>
                <a:lnTo>
                  <a:pt x="602932" y="1816431"/>
                </a:lnTo>
                <a:lnTo>
                  <a:pt x="562828" y="1795149"/>
                </a:lnTo>
                <a:lnTo>
                  <a:pt x="523584" y="1773033"/>
                </a:lnTo>
                <a:lnTo>
                  <a:pt x="478054" y="1745624"/>
                </a:lnTo>
                <a:lnTo>
                  <a:pt x="434595" y="1717503"/>
                </a:lnTo>
                <a:lnTo>
                  <a:pt x="393205" y="1688701"/>
                </a:lnTo>
                <a:lnTo>
                  <a:pt x="353884" y="1659252"/>
                </a:lnTo>
                <a:lnTo>
                  <a:pt x="316633" y="1629188"/>
                </a:lnTo>
                <a:lnTo>
                  <a:pt x="281452" y="1598545"/>
                </a:lnTo>
                <a:lnTo>
                  <a:pt x="248340" y="1567353"/>
                </a:lnTo>
                <a:lnTo>
                  <a:pt x="217297" y="1535647"/>
                </a:lnTo>
                <a:lnTo>
                  <a:pt x="188324" y="1503460"/>
                </a:lnTo>
                <a:lnTo>
                  <a:pt x="161421" y="1470825"/>
                </a:lnTo>
                <a:lnTo>
                  <a:pt x="136587" y="1437775"/>
                </a:lnTo>
                <a:lnTo>
                  <a:pt x="113822" y="1404344"/>
                </a:lnTo>
                <a:lnTo>
                  <a:pt x="93127" y="1370564"/>
                </a:lnTo>
                <a:lnTo>
                  <a:pt x="74502" y="1336468"/>
                </a:lnTo>
                <a:lnTo>
                  <a:pt x="57946" y="1302091"/>
                </a:lnTo>
                <a:lnTo>
                  <a:pt x="31042" y="1232623"/>
                </a:lnTo>
                <a:lnTo>
                  <a:pt x="12417" y="1162424"/>
                </a:lnTo>
                <a:lnTo>
                  <a:pt x="2069" y="1091761"/>
                </a:lnTo>
                <a:lnTo>
                  <a:pt x="0" y="1020899"/>
                </a:lnTo>
                <a:lnTo>
                  <a:pt x="2069" y="985476"/>
                </a:lnTo>
                <a:lnTo>
                  <a:pt x="12417" y="914813"/>
                </a:lnTo>
                <a:lnTo>
                  <a:pt x="31042" y="844615"/>
                </a:lnTo>
                <a:lnTo>
                  <a:pt x="57946" y="775146"/>
                </a:lnTo>
                <a:lnTo>
                  <a:pt x="74502" y="740769"/>
                </a:lnTo>
                <a:lnTo>
                  <a:pt x="93127" y="706673"/>
                </a:lnTo>
                <a:lnTo>
                  <a:pt x="113822" y="672893"/>
                </a:lnTo>
                <a:lnTo>
                  <a:pt x="136587" y="639462"/>
                </a:lnTo>
                <a:lnTo>
                  <a:pt x="161421" y="606412"/>
                </a:lnTo>
                <a:lnTo>
                  <a:pt x="188324" y="573777"/>
                </a:lnTo>
                <a:lnTo>
                  <a:pt x="217297" y="541590"/>
                </a:lnTo>
                <a:lnTo>
                  <a:pt x="248340" y="509884"/>
                </a:lnTo>
                <a:lnTo>
                  <a:pt x="281452" y="478692"/>
                </a:lnTo>
                <a:lnTo>
                  <a:pt x="316633" y="448048"/>
                </a:lnTo>
                <a:lnTo>
                  <a:pt x="353884" y="417985"/>
                </a:lnTo>
                <a:lnTo>
                  <a:pt x="393205" y="388536"/>
                </a:lnTo>
                <a:lnTo>
                  <a:pt x="434595" y="359734"/>
                </a:lnTo>
                <a:lnTo>
                  <a:pt x="478054" y="331612"/>
                </a:lnTo>
                <a:lnTo>
                  <a:pt x="523584" y="304204"/>
                </a:lnTo>
                <a:lnTo>
                  <a:pt x="562828" y="282088"/>
                </a:lnTo>
                <a:lnTo>
                  <a:pt x="602932" y="260806"/>
                </a:lnTo>
                <a:lnTo>
                  <a:pt x="643862" y="240359"/>
                </a:lnTo>
                <a:lnTo>
                  <a:pt x="685587" y="220746"/>
                </a:lnTo>
                <a:lnTo>
                  <a:pt x="728072" y="201968"/>
                </a:lnTo>
                <a:lnTo>
                  <a:pt x="771285" y="184024"/>
                </a:lnTo>
                <a:lnTo>
                  <a:pt x="815192" y="166916"/>
                </a:lnTo>
                <a:lnTo>
                  <a:pt x="859761" y="150641"/>
                </a:lnTo>
                <a:lnTo>
                  <a:pt x="904958" y="135201"/>
                </a:lnTo>
                <a:lnTo>
                  <a:pt x="950750" y="120596"/>
                </a:lnTo>
                <a:lnTo>
                  <a:pt x="997104" y="106826"/>
                </a:lnTo>
                <a:lnTo>
                  <a:pt x="1043988" y="93890"/>
                </a:lnTo>
                <a:lnTo>
                  <a:pt x="1091368" y="81788"/>
                </a:lnTo>
                <a:lnTo>
                  <a:pt x="1139211" y="70522"/>
                </a:lnTo>
                <a:lnTo>
                  <a:pt x="1187483" y="60089"/>
                </a:lnTo>
                <a:lnTo>
                  <a:pt x="1236153" y="50492"/>
                </a:lnTo>
                <a:lnTo>
                  <a:pt x="1285186" y="41729"/>
                </a:lnTo>
                <a:lnTo>
                  <a:pt x="1334550" y="33800"/>
                </a:lnTo>
                <a:lnTo>
                  <a:pt x="1384212" y="26706"/>
                </a:lnTo>
                <a:lnTo>
                  <a:pt x="1434138" y="20447"/>
                </a:lnTo>
                <a:lnTo>
                  <a:pt x="1484296" y="15022"/>
                </a:lnTo>
                <a:lnTo>
                  <a:pt x="1534652" y="10432"/>
                </a:lnTo>
                <a:lnTo>
                  <a:pt x="1585173" y="6676"/>
                </a:lnTo>
                <a:lnTo>
                  <a:pt x="1635827" y="3755"/>
                </a:lnTo>
                <a:lnTo>
                  <a:pt x="1686580" y="1669"/>
                </a:lnTo>
                <a:lnTo>
                  <a:pt x="1737399" y="417"/>
                </a:lnTo>
                <a:lnTo>
                  <a:pt x="1788252" y="0"/>
                </a:lnTo>
                <a:lnTo>
                  <a:pt x="1839104" y="417"/>
                </a:lnTo>
                <a:lnTo>
                  <a:pt x="1889923" y="1669"/>
                </a:lnTo>
                <a:lnTo>
                  <a:pt x="1940676" y="3755"/>
                </a:lnTo>
                <a:lnTo>
                  <a:pt x="1991330" y="6676"/>
                </a:lnTo>
                <a:lnTo>
                  <a:pt x="2041852" y="10432"/>
                </a:lnTo>
                <a:lnTo>
                  <a:pt x="2092208" y="15022"/>
                </a:lnTo>
                <a:lnTo>
                  <a:pt x="2142365" y="20447"/>
                </a:lnTo>
                <a:lnTo>
                  <a:pt x="2192292" y="26706"/>
                </a:lnTo>
                <a:lnTo>
                  <a:pt x="2241953" y="33800"/>
                </a:lnTo>
                <a:lnTo>
                  <a:pt x="2291317" y="41729"/>
                </a:lnTo>
                <a:lnTo>
                  <a:pt x="2340351" y="50492"/>
                </a:lnTo>
                <a:lnTo>
                  <a:pt x="2389020" y="60089"/>
                </a:lnTo>
                <a:lnTo>
                  <a:pt x="2437293" y="70522"/>
                </a:lnTo>
                <a:lnTo>
                  <a:pt x="2485136" y="81788"/>
                </a:lnTo>
                <a:lnTo>
                  <a:pt x="2532515" y="93890"/>
                </a:lnTo>
                <a:lnTo>
                  <a:pt x="2579399" y="106826"/>
                </a:lnTo>
                <a:lnTo>
                  <a:pt x="2625754" y="120596"/>
                </a:lnTo>
                <a:lnTo>
                  <a:pt x="2671546" y="135201"/>
                </a:lnTo>
                <a:lnTo>
                  <a:pt x="2716743" y="150641"/>
                </a:lnTo>
                <a:lnTo>
                  <a:pt x="2761311" y="166916"/>
                </a:lnTo>
                <a:lnTo>
                  <a:pt x="2805219" y="184024"/>
                </a:lnTo>
                <a:lnTo>
                  <a:pt x="2848431" y="201968"/>
                </a:lnTo>
                <a:lnTo>
                  <a:pt x="2890917" y="220746"/>
                </a:lnTo>
                <a:lnTo>
                  <a:pt x="2932641" y="240359"/>
                </a:lnTo>
                <a:lnTo>
                  <a:pt x="2973572" y="260806"/>
                </a:lnTo>
                <a:lnTo>
                  <a:pt x="3013676" y="282088"/>
                </a:lnTo>
                <a:lnTo>
                  <a:pt x="3052920" y="3042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62892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207220B-4E90-657C-82EE-6DC84F06765A}"/>
              </a:ext>
            </a:extLst>
          </p:cNvPr>
          <p:cNvSpPr txBox="1">
            <a:spLocks/>
          </p:cNvSpPr>
          <p:nvPr/>
        </p:nvSpPr>
        <p:spPr>
          <a:xfrm>
            <a:off x="1730558" y="535359"/>
            <a:ext cx="7835772" cy="1094105"/>
          </a:xfrm>
          <a:prstGeom prst="rect">
            <a:avLst/>
          </a:prstGeom>
        </p:spPr>
        <p:txBody>
          <a:bodyPr vert="horz" wrap="square" lIns="0" tIns="1498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445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Traditional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Pipeline</a:t>
            </a:r>
            <a:endParaRPr kumimoji="0" lang="en-US" sz="43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FC2D7C5-3C5F-D825-0416-FB0A3B99910D}"/>
              </a:ext>
            </a:extLst>
          </p:cNvPr>
          <p:cNvSpPr txBox="1"/>
          <p:nvPr/>
        </p:nvSpPr>
        <p:spPr>
          <a:xfrm>
            <a:off x="1769190" y="4236126"/>
            <a:ext cx="1123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372ACC7-8A9A-31C8-23F9-CABD94104492}"/>
              </a:ext>
            </a:extLst>
          </p:cNvPr>
          <p:cNvSpPr txBox="1"/>
          <p:nvPr/>
        </p:nvSpPr>
        <p:spPr>
          <a:xfrm>
            <a:off x="2082011" y="4185638"/>
            <a:ext cx="53835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kern="0" spc="-2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2600" kern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600"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sz="2600" kern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3A6CA5C-2234-195B-6E54-5830D863BD28}"/>
              </a:ext>
            </a:extLst>
          </p:cNvPr>
          <p:cNvSpPr txBox="1"/>
          <p:nvPr/>
        </p:nvSpPr>
        <p:spPr>
          <a:xfrm>
            <a:off x="1769190" y="5017574"/>
            <a:ext cx="1123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47F1C6E-7D78-52CD-D38C-79DDA513BECD}"/>
              </a:ext>
            </a:extLst>
          </p:cNvPr>
          <p:cNvSpPr txBox="1"/>
          <p:nvPr/>
        </p:nvSpPr>
        <p:spPr>
          <a:xfrm>
            <a:off x="2082011" y="4967085"/>
            <a:ext cx="7162800" cy="8280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kern="0" spc="-35" dirty="0">
                <a:solidFill>
                  <a:srgbClr val="FFFFFF"/>
                </a:solidFill>
                <a:latin typeface="Arial"/>
                <a:cs typeface="Arial"/>
              </a:rPr>
              <a:t>Trainable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r>
              <a:rPr sz="2600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00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sz="2600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hierarchical (e.g.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SVM,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Forest,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Cascaded</a:t>
            </a:r>
            <a:r>
              <a:rPr sz="2600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classifier).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C536BE8C-C4ED-F206-533E-24B92FFCC315}"/>
              </a:ext>
            </a:extLst>
          </p:cNvPr>
          <p:cNvGrpSpPr/>
          <p:nvPr/>
        </p:nvGrpSpPr>
        <p:grpSpPr>
          <a:xfrm>
            <a:off x="3068674" y="1989137"/>
            <a:ext cx="2374265" cy="1491615"/>
            <a:chOff x="1992229" y="1989137"/>
            <a:chExt cx="2374265" cy="149161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5DFC6444-C627-9170-FE34-A81CC7BD0BD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229" y="2012137"/>
              <a:ext cx="2374146" cy="1468239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F3D07F6-0356-26B0-3F25-C7003BCEAD19}"/>
                </a:ext>
              </a:extLst>
            </p:cNvPr>
            <p:cNvSpPr/>
            <p:nvPr/>
          </p:nvSpPr>
          <p:spPr>
            <a:xfrm>
              <a:off x="1996992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121498" y="0"/>
                  </a:moveTo>
                  <a:lnTo>
                    <a:pt x="243123" y="0"/>
                  </a:lnTo>
                  <a:lnTo>
                    <a:pt x="194125" y="4939"/>
                  </a:lnTo>
                  <a:lnTo>
                    <a:pt x="148489" y="19105"/>
                  </a:lnTo>
                  <a:lnTo>
                    <a:pt x="107191" y="41521"/>
                  </a:lnTo>
                  <a:lnTo>
                    <a:pt x="71209" y="71209"/>
                  </a:lnTo>
                  <a:lnTo>
                    <a:pt x="41521" y="107191"/>
                  </a:lnTo>
                  <a:lnTo>
                    <a:pt x="19105" y="148489"/>
                  </a:lnTo>
                  <a:lnTo>
                    <a:pt x="4939" y="194125"/>
                  </a:lnTo>
                  <a:lnTo>
                    <a:pt x="0" y="243123"/>
                  </a:lnTo>
                  <a:lnTo>
                    <a:pt x="0" y="1215590"/>
                  </a:lnTo>
                  <a:lnTo>
                    <a:pt x="4939" y="1264588"/>
                  </a:lnTo>
                  <a:lnTo>
                    <a:pt x="19105" y="1310225"/>
                  </a:lnTo>
                  <a:lnTo>
                    <a:pt x="41521" y="1351523"/>
                  </a:lnTo>
                  <a:lnTo>
                    <a:pt x="71209" y="1387505"/>
                  </a:lnTo>
                  <a:lnTo>
                    <a:pt x="107191" y="1417192"/>
                  </a:lnTo>
                  <a:lnTo>
                    <a:pt x="148489" y="1439608"/>
                  </a:lnTo>
                  <a:lnTo>
                    <a:pt x="194125" y="1453774"/>
                  </a:lnTo>
                  <a:lnTo>
                    <a:pt x="243123" y="1458714"/>
                  </a:lnTo>
                  <a:lnTo>
                    <a:pt x="2121498" y="1458714"/>
                  </a:lnTo>
                  <a:lnTo>
                    <a:pt x="2170496" y="1453774"/>
                  </a:lnTo>
                  <a:lnTo>
                    <a:pt x="2216132" y="1439608"/>
                  </a:lnTo>
                  <a:lnTo>
                    <a:pt x="2257430" y="1417192"/>
                  </a:lnTo>
                  <a:lnTo>
                    <a:pt x="2293412" y="1387505"/>
                  </a:lnTo>
                  <a:lnTo>
                    <a:pt x="2323100" y="1351523"/>
                  </a:lnTo>
                  <a:lnTo>
                    <a:pt x="2345515" y="1310225"/>
                  </a:lnTo>
                  <a:lnTo>
                    <a:pt x="2359682" y="1264588"/>
                  </a:lnTo>
                  <a:lnTo>
                    <a:pt x="2364621" y="1215590"/>
                  </a:lnTo>
                  <a:lnTo>
                    <a:pt x="2364621" y="243123"/>
                  </a:lnTo>
                  <a:lnTo>
                    <a:pt x="2359682" y="194125"/>
                  </a:lnTo>
                  <a:lnTo>
                    <a:pt x="2345515" y="148489"/>
                  </a:lnTo>
                  <a:lnTo>
                    <a:pt x="2323100" y="107191"/>
                  </a:lnTo>
                  <a:lnTo>
                    <a:pt x="2293412" y="71209"/>
                  </a:lnTo>
                  <a:lnTo>
                    <a:pt x="2257430" y="41521"/>
                  </a:lnTo>
                  <a:lnTo>
                    <a:pt x="2216132" y="19105"/>
                  </a:lnTo>
                  <a:lnTo>
                    <a:pt x="2170496" y="4939"/>
                  </a:lnTo>
                  <a:lnTo>
                    <a:pt x="21214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F885BB2-EABD-4124-9E85-2B3A2A4DD2F2}"/>
                </a:ext>
              </a:extLst>
            </p:cNvPr>
            <p:cNvSpPr/>
            <p:nvPr/>
          </p:nvSpPr>
          <p:spPr>
            <a:xfrm>
              <a:off x="1996992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43123" y="0"/>
                  </a:moveTo>
                  <a:lnTo>
                    <a:pt x="2121498" y="0"/>
                  </a:lnTo>
                  <a:lnTo>
                    <a:pt x="2170496" y="4939"/>
                  </a:lnTo>
                  <a:lnTo>
                    <a:pt x="2216132" y="19105"/>
                  </a:lnTo>
                  <a:lnTo>
                    <a:pt x="2257430" y="41521"/>
                  </a:lnTo>
                  <a:lnTo>
                    <a:pt x="2293412" y="71209"/>
                  </a:lnTo>
                  <a:lnTo>
                    <a:pt x="2323100" y="107190"/>
                  </a:lnTo>
                  <a:lnTo>
                    <a:pt x="2345515" y="148489"/>
                  </a:lnTo>
                  <a:lnTo>
                    <a:pt x="2359682" y="194125"/>
                  </a:lnTo>
                  <a:lnTo>
                    <a:pt x="2364621" y="243123"/>
                  </a:lnTo>
                  <a:lnTo>
                    <a:pt x="2364621" y="1215590"/>
                  </a:lnTo>
                  <a:lnTo>
                    <a:pt x="2359682" y="1264588"/>
                  </a:lnTo>
                  <a:lnTo>
                    <a:pt x="2345515" y="1310225"/>
                  </a:lnTo>
                  <a:lnTo>
                    <a:pt x="2323100" y="1351523"/>
                  </a:lnTo>
                  <a:lnTo>
                    <a:pt x="2293412" y="1387504"/>
                  </a:lnTo>
                  <a:lnTo>
                    <a:pt x="2257430" y="1417192"/>
                  </a:lnTo>
                  <a:lnTo>
                    <a:pt x="2216132" y="1439608"/>
                  </a:lnTo>
                  <a:lnTo>
                    <a:pt x="2170496" y="1453774"/>
                  </a:lnTo>
                  <a:lnTo>
                    <a:pt x="2121498" y="1458714"/>
                  </a:lnTo>
                  <a:lnTo>
                    <a:pt x="243123" y="1458714"/>
                  </a:lnTo>
                  <a:lnTo>
                    <a:pt x="194125" y="1453774"/>
                  </a:lnTo>
                  <a:lnTo>
                    <a:pt x="148489" y="1439608"/>
                  </a:lnTo>
                  <a:lnTo>
                    <a:pt x="107190" y="1417192"/>
                  </a:lnTo>
                  <a:lnTo>
                    <a:pt x="71209" y="1387504"/>
                  </a:lnTo>
                  <a:lnTo>
                    <a:pt x="41521" y="1351523"/>
                  </a:lnTo>
                  <a:lnTo>
                    <a:pt x="19105" y="1310225"/>
                  </a:lnTo>
                  <a:lnTo>
                    <a:pt x="4939" y="1264588"/>
                  </a:lnTo>
                  <a:lnTo>
                    <a:pt x="0" y="1215590"/>
                  </a:lnTo>
                  <a:lnTo>
                    <a:pt x="0" y="243123"/>
                  </a:lnTo>
                  <a:lnTo>
                    <a:pt x="4939" y="194125"/>
                  </a:lnTo>
                  <a:lnTo>
                    <a:pt x="19105" y="148489"/>
                  </a:lnTo>
                  <a:lnTo>
                    <a:pt x="41521" y="107190"/>
                  </a:lnTo>
                  <a:lnTo>
                    <a:pt x="71209" y="71209"/>
                  </a:lnTo>
                  <a:lnTo>
                    <a:pt x="107190" y="41521"/>
                  </a:lnTo>
                  <a:lnTo>
                    <a:pt x="148489" y="19105"/>
                  </a:lnTo>
                  <a:lnTo>
                    <a:pt x="194125" y="4939"/>
                  </a:lnTo>
                  <a:lnTo>
                    <a:pt x="243123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1">
            <a:extLst>
              <a:ext uri="{FF2B5EF4-FFF2-40B4-BE49-F238E27FC236}">
                <a16:creationId xmlns:a16="http://schemas.microsoft.com/office/drawing/2014/main" id="{E0561C0B-9BD3-4FFE-9E49-4E1330A91990}"/>
              </a:ext>
            </a:extLst>
          </p:cNvPr>
          <p:cNvSpPr txBox="1"/>
          <p:nvPr/>
        </p:nvSpPr>
        <p:spPr>
          <a:xfrm>
            <a:off x="3435476" y="2215356"/>
            <a:ext cx="1640839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600"/>
              </a:lnSpc>
              <a:spcBef>
                <a:spcPts val="219"/>
              </a:spcBef>
            </a:pPr>
            <a:r>
              <a:rPr sz="2200" kern="0" spc="-10" dirty="0">
                <a:solidFill>
                  <a:srgbClr val="FFFFFF"/>
                </a:solidFill>
                <a:latin typeface="Arial"/>
                <a:cs typeface="Arial"/>
              </a:rPr>
              <a:t>Hand-crafted feature extraction</a:t>
            </a:r>
            <a:endParaRPr sz="2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EEEA9FD6-49CE-8F69-C307-5BB44B8D33FB}"/>
              </a:ext>
            </a:extLst>
          </p:cNvPr>
          <p:cNvGrpSpPr/>
          <p:nvPr/>
        </p:nvGrpSpPr>
        <p:grpSpPr>
          <a:xfrm>
            <a:off x="5919088" y="1989137"/>
            <a:ext cx="2374265" cy="1491615"/>
            <a:chOff x="4842643" y="1989137"/>
            <a:chExt cx="2374265" cy="1491615"/>
          </a:xfrm>
        </p:grpSpPr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0B79BE54-189F-D941-8D4F-B95012EA92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2643" y="2012137"/>
              <a:ext cx="2374146" cy="1468239"/>
            </a:xfrm>
            <a:prstGeom prst="rect">
              <a:avLst/>
            </a:prstGeom>
          </p:spPr>
        </p:pic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6EF825F-23B6-25FE-0C89-9317EE565C14}"/>
                </a:ext>
              </a:extLst>
            </p:cNvPr>
            <p:cNvSpPr/>
            <p:nvPr/>
          </p:nvSpPr>
          <p:spPr>
            <a:xfrm>
              <a:off x="4847405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121498" y="0"/>
                  </a:moveTo>
                  <a:lnTo>
                    <a:pt x="243123" y="0"/>
                  </a:lnTo>
                  <a:lnTo>
                    <a:pt x="194125" y="4939"/>
                  </a:lnTo>
                  <a:lnTo>
                    <a:pt x="148489" y="19105"/>
                  </a:lnTo>
                  <a:lnTo>
                    <a:pt x="107191" y="41521"/>
                  </a:lnTo>
                  <a:lnTo>
                    <a:pt x="71209" y="71209"/>
                  </a:lnTo>
                  <a:lnTo>
                    <a:pt x="41521" y="107191"/>
                  </a:lnTo>
                  <a:lnTo>
                    <a:pt x="19105" y="148489"/>
                  </a:lnTo>
                  <a:lnTo>
                    <a:pt x="4939" y="194125"/>
                  </a:lnTo>
                  <a:lnTo>
                    <a:pt x="0" y="243123"/>
                  </a:lnTo>
                  <a:lnTo>
                    <a:pt x="0" y="1215590"/>
                  </a:lnTo>
                  <a:lnTo>
                    <a:pt x="4939" y="1264588"/>
                  </a:lnTo>
                  <a:lnTo>
                    <a:pt x="19105" y="1310225"/>
                  </a:lnTo>
                  <a:lnTo>
                    <a:pt x="41521" y="1351523"/>
                  </a:lnTo>
                  <a:lnTo>
                    <a:pt x="71209" y="1387505"/>
                  </a:lnTo>
                  <a:lnTo>
                    <a:pt x="107191" y="1417192"/>
                  </a:lnTo>
                  <a:lnTo>
                    <a:pt x="148489" y="1439608"/>
                  </a:lnTo>
                  <a:lnTo>
                    <a:pt x="194125" y="1453774"/>
                  </a:lnTo>
                  <a:lnTo>
                    <a:pt x="243123" y="1458714"/>
                  </a:lnTo>
                  <a:lnTo>
                    <a:pt x="2121498" y="1458714"/>
                  </a:lnTo>
                  <a:lnTo>
                    <a:pt x="2170496" y="1453774"/>
                  </a:lnTo>
                  <a:lnTo>
                    <a:pt x="2216132" y="1439608"/>
                  </a:lnTo>
                  <a:lnTo>
                    <a:pt x="2257430" y="1417192"/>
                  </a:lnTo>
                  <a:lnTo>
                    <a:pt x="2293412" y="1387505"/>
                  </a:lnTo>
                  <a:lnTo>
                    <a:pt x="2323100" y="1351523"/>
                  </a:lnTo>
                  <a:lnTo>
                    <a:pt x="2345515" y="1310225"/>
                  </a:lnTo>
                  <a:lnTo>
                    <a:pt x="2359682" y="1264588"/>
                  </a:lnTo>
                  <a:lnTo>
                    <a:pt x="2364621" y="1215590"/>
                  </a:lnTo>
                  <a:lnTo>
                    <a:pt x="2364621" y="243123"/>
                  </a:lnTo>
                  <a:lnTo>
                    <a:pt x="2359682" y="194125"/>
                  </a:lnTo>
                  <a:lnTo>
                    <a:pt x="2345515" y="148489"/>
                  </a:lnTo>
                  <a:lnTo>
                    <a:pt x="2323100" y="107191"/>
                  </a:lnTo>
                  <a:lnTo>
                    <a:pt x="2293412" y="71209"/>
                  </a:lnTo>
                  <a:lnTo>
                    <a:pt x="2257430" y="41521"/>
                  </a:lnTo>
                  <a:lnTo>
                    <a:pt x="2216132" y="19105"/>
                  </a:lnTo>
                  <a:lnTo>
                    <a:pt x="2170496" y="4939"/>
                  </a:lnTo>
                  <a:lnTo>
                    <a:pt x="212149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10995F3-C44A-BBDA-3CB9-C7823DA1FA05}"/>
                </a:ext>
              </a:extLst>
            </p:cNvPr>
            <p:cNvSpPr/>
            <p:nvPr/>
          </p:nvSpPr>
          <p:spPr>
            <a:xfrm>
              <a:off x="4847405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43123" y="0"/>
                  </a:moveTo>
                  <a:lnTo>
                    <a:pt x="2121498" y="0"/>
                  </a:lnTo>
                  <a:lnTo>
                    <a:pt x="2170496" y="4939"/>
                  </a:lnTo>
                  <a:lnTo>
                    <a:pt x="2216132" y="19105"/>
                  </a:lnTo>
                  <a:lnTo>
                    <a:pt x="2257430" y="41521"/>
                  </a:lnTo>
                  <a:lnTo>
                    <a:pt x="2293412" y="71209"/>
                  </a:lnTo>
                  <a:lnTo>
                    <a:pt x="2323100" y="107190"/>
                  </a:lnTo>
                  <a:lnTo>
                    <a:pt x="2345515" y="148489"/>
                  </a:lnTo>
                  <a:lnTo>
                    <a:pt x="2359682" y="194125"/>
                  </a:lnTo>
                  <a:lnTo>
                    <a:pt x="2364621" y="243123"/>
                  </a:lnTo>
                  <a:lnTo>
                    <a:pt x="2364621" y="1215590"/>
                  </a:lnTo>
                  <a:lnTo>
                    <a:pt x="2359682" y="1264588"/>
                  </a:lnTo>
                  <a:lnTo>
                    <a:pt x="2345515" y="1310225"/>
                  </a:lnTo>
                  <a:lnTo>
                    <a:pt x="2323100" y="1351523"/>
                  </a:lnTo>
                  <a:lnTo>
                    <a:pt x="2293412" y="1387504"/>
                  </a:lnTo>
                  <a:lnTo>
                    <a:pt x="2257430" y="1417192"/>
                  </a:lnTo>
                  <a:lnTo>
                    <a:pt x="2216132" y="1439608"/>
                  </a:lnTo>
                  <a:lnTo>
                    <a:pt x="2170496" y="1453774"/>
                  </a:lnTo>
                  <a:lnTo>
                    <a:pt x="2121498" y="1458714"/>
                  </a:lnTo>
                  <a:lnTo>
                    <a:pt x="243123" y="1458714"/>
                  </a:lnTo>
                  <a:lnTo>
                    <a:pt x="194125" y="1453774"/>
                  </a:lnTo>
                  <a:lnTo>
                    <a:pt x="148489" y="1439608"/>
                  </a:lnTo>
                  <a:lnTo>
                    <a:pt x="107190" y="1417192"/>
                  </a:lnTo>
                  <a:lnTo>
                    <a:pt x="71209" y="1387504"/>
                  </a:lnTo>
                  <a:lnTo>
                    <a:pt x="41521" y="1351523"/>
                  </a:lnTo>
                  <a:lnTo>
                    <a:pt x="19105" y="1310225"/>
                  </a:lnTo>
                  <a:lnTo>
                    <a:pt x="4939" y="1264588"/>
                  </a:lnTo>
                  <a:lnTo>
                    <a:pt x="0" y="1215590"/>
                  </a:lnTo>
                  <a:lnTo>
                    <a:pt x="0" y="243123"/>
                  </a:lnTo>
                  <a:lnTo>
                    <a:pt x="4939" y="194125"/>
                  </a:lnTo>
                  <a:lnTo>
                    <a:pt x="19105" y="148489"/>
                  </a:lnTo>
                  <a:lnTo>
                    <a:pt x="41521" y="107190"/>
                  </a:lnTo>
                  <a:lnTo>
                    <a:pt x="71209" y="71209"/>
                  </a:lnTo>
                  <a:lnTo>
                    <a:pt x="107190" y="41521"/>
                  </a:lnTo>
                  <a:lnTo>
                    <a:pt x="148489" y="19105"/>
                  </a:lnTo>
                  <a:lnTo>
                    <a:pt x="194125" y="4939"/>
                  </a:lnTo>
                  <a:lnTo>
                    <a:pt x="243123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76483D99-A06C-86C3-297F-0E9E8A1892B2}"/>
              </a:ext>
            </a:extLst>
          </p:cNvPr>
          <p:cNvSpPr txBox="1"/>
          <p:nvPr/>
        </p:nvSpPr>
        <p:spPr>
          <a:xfrm>
            <a:off x="6542481" y="2380542"/>
            <a:ext cx="1127760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4450" marR="5080" indent="-32384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Trainable classifier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9" name="object 17">
            <a:extLst>
              <a:ext uri="{FF2B5EF4-FFF2-40B4-BE49-F238E27FC236}">
                <a16:creationId xmlns:a16="http://schemas.microsoft.com/office/drawing/2014/main" id="{2227DA8D-68D1-1FE2-9EA0-02E49FD9B2B3}"/>
              </a:ext>
            </a:extLst>
          </p:cNvPr>
          <p:cNvGrpSpPr/>
          <p:nvPr/>
        </p:nvGrpSpPr>
        <p:grpSpPr>
          <a:xfrm>
            <a:off x="2724256" y="2596935"/>
            <a:ext cx="289560" cy="279400"/>
            <a:chOff x="1647811" y="2596935"/>
            <a:chExt cx="289560" cy="279400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D0AD1197-F008-45FC-2440-48657D359D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811" y="2610199"/>
              <a:ext cx="289348" cy="266114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07A02A29-4174-9C50-4FDA-4B44106BA1F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573" y="2601697"/>
              <a:ext cx="277850" cy="243118"/>
            </a:xfrm>
            <a:prstGeom prst="rect">
              <a:avLst/>
            </a:prstGeom>
          </p:spPr>
        </p:pic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5846C3A-3349-306B-4E86-7A3786D68BEE}"/>
                </a:ext>
              </a:extLst>
            </p:cNvPr>
            <p:cNvSpPr/>
            <p:nvPr/>
          </p:nvSpPr>
          <p:spPr>
            <a:xfrm>
              <a:off x="1652573" y="2601697"/>
              <a:ext cx="278130" cy="243204"/>
            </a:xfrm>
            <a:custGeom>
              <a:avLst/>
              <a:gdLst/>
              <a:ahLst/>
              <a:cxnLst/>
              <a:rect l="l" t="t" r="r" b="b"/>
              <a:pathLst>
                <a:path w="278130" h="243205">
                  <a:moveTo>
                    <a:pt x="156290" y="182339"/>
                  </a:moveTo>
                  <a:lnTo>
                    <a:pt x="156290" y="243119"/>
                  </a:lnTo>
                  <a:lnTo>
                    <a:pt x="277850" y="121559"/>
                  </a:lnTo>
                  <a:lnTo>
                    <a:pt x="156290" y="0"/>
                  </a:lnTo>
                  <a:lnTo>
                    <a:pt x="156290" y="60779"/>
                  </a:lnTo>
                  <a:lnTo>
                    <a:pt x="0" y="60779"/>
                  </a:lnTo>
                  <a:lnTo>
                    <a:pt x="0" y="182339"/>
                  </a:lnTo>
                  <a:lnTo>
                    <a:pt x="156290" y="1823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2A24BB55-D507-C640-E540-E3143947FE7A}"/>
              </a:ext>
            </a:extLst>
          </p:cNvPr>
          <p:cNvGrpSpPr/>
          <p:nvPr/>
        </p:nvGrpSpPr>
        <p:grpSpPr>
          <a:xfrm>
            <a:off x="8350278" y="2614300"/>
            <a:ext cx="359410" cy="245110"/>
            <a:chOff x="7273833" y="2614300"/>
            <a:chExt cx="359410" cy="245110"/>
          </a:xfrm>
        </p:grpSpPr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09D2E646-A003-9042-A29E-EAED94FC486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3833" y="2627566"/>
              <a:ext cx="358810" cy="231383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14B73BE8-57E2-6571-E49F-084E9F16ADF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595" y="2619062"/>
              <a:ext cx="347311" cy="208387"/>
            </a:xfrm>
            <a:prstGeom prst="rect">
              <a:avLst/>
            </a:prstGeom>
          </p:spPr>
        </p:pic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37AAA7D-9290-8364-FCAA-51DCE8DD332C}"/>
                </a:ext>
              </a:extLst>
            </p:cNvPr>
            <p:cNvSpPr/>
            <p:nvPr/>
          </p:nvSpPr>
          <p:spPr>
            <a:xfrm>
              <a:off x="7278596" y="2619062"/>
              <a:ext cx="347345" cy="208915"/>
            </a:xfrm>
            <a:custGeom>
              <a:avLst/>
              <a:gdLst/>
              <a:ahLst/>
              <a:cxnLst/>
              <a:rect l="l" t="t" r="r" b="b"/>
              <a:pathLst>
                <a:path w="347345" h="208914">
                  <a:moveTo>
                    <a:pt x="243119" y="156290"/>
                  </a:moveTo>
                  <a:lnTo>
                    <a:pt x="243119" y="208387"/>
                  </a:lnTo>
                  <a:lnTo>
                    <a:pt x="347312" y="104193"/>
                  </a:lnTo>
                  <a:lnTo>
                    <a:pt x="243119" y="0"/>
                  </a:lnTo>
                  <a:lnTo>
                    <a:pt x="243119" y="52096"/>
                  </a:lnTo>
                  <a:lnTo>
                    <a:pt x="0" y="52096"/>
                  </a:lnTo>
                  <a:lnTo>
                    <a:pt x="0" y="156290"/>
                  </a:lnTo>
                  <a:lnTo>
                    <a:pt x="243119" y="156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461674CF-A232-2889-2F48-9AF8FF299FEC}"/>
              </a:ext>
            </a:extLst>
          </p:cNvPr>
          <p:cNvSpPr txBox="1"/>
          <p:nvPr/>
        </p:nvSpPr>
        <p:spPr>
          <a:xfrm>
            <a:off x="1826859" y="2367842"/>
            <a:ext cx="767080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305" marR="5080" indent="-15240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Image Pixels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51EF26C6-670E-BE9D-2DC7-8DCAAC31F0D3}"/>
              </a:ext>
            </a:extLst>
          </p:cNvPr>
          <p:cNvSpPr txBox="1"/>
          <p:nvPr/>
        </p:nvSpPr>
        <p:spPr>
          <a:xfrm>
            <a:off x="8746827" y="2367842"/>
            <a:ext cx="796925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64135" marR="5080" indent="-52069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Object Class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E6F02F34-E1DA-B85D-3519-475302C02E4D}"/>
              </a:ext>
            </a:extLst>
          </p:cNvPr>
          <p:cNvGrpSpPr/>
          <p:nvPr/>
        </p:nvGrpSpPr>
        <p:grpSpPr>
          <a:xfrm>
            <a:off x="5502759" y="2614300"/>
            <a:ext cx="359410" cy="245110"/>
            <a:chOff x="4426314" y="2614300"/>
            <a:chExt cx="359410" cy="245110"/>
          </a:xfrm>
        </p:grpSpPr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ACDCEBB9-86CA-3112-3F69-F65CC75AE51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6314" y="2627566"/>
              <a:ext cx="358810" cy="231383"/>
            </a:xfrm>
            <a:prstGeom prst="rect">
              <a:avLst/>
            </a:prstGeom>
          </p:spPr>
        </p:pic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90EC5DC5-03A2-8777-650C-117CE0DDCA0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1076" y="2619062"/>
              <a:ext cx="347313" cy="208387"/>
            </a:xfrm>
            <a:prstGeom prst="rect">
              <a:avLst/>
            </a:prstGeom>
          </p:spPr>
        </p:pic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DD275A84-1964-820D-F100-D13CE98E0A7F}"/>
                </a:ext>
              </a:extLst>
            </p:cNvPr>
            <p:cNvSpPr/>
            <p:nvPr/>
          </p:nvSpPr>
          <p:spPr>
            <a:xfrm>
              <a:off x="4431076" y="2619062"/>
              <a:ext cx="347345" cy="208915"/>
            </a:xfrm>
            <a:custGeom>
              <a:avLst/>
              <a:gdLst/>
              <a:ahLst/>
              <a:cxnLst/>
              <a:rect l="l" t="t" r="r" b="b"/>
              <a:pathLst>
                <a:path w="347345" h="208914">
                  <a:moveTo>
                    <a:pt x="243119" y="156290"/>
                  </a:moveTo>
                  <a:lnTo>
                    <a:pt x="243119" y="208387"/>
                  </a:lnTo>
                  <a:lnTo>
                    <a:pt x="347312" y="104193"/>
                  </a:lnTo>
                  <a:lnTo>
                    <a:pt x="243119" y="0"/>
                  </a:lnTo>
                  <a:lnTo>
                    <a:pt x="243119" y="52096"/>
                  </a:lnTo>
                  <a:lnTo>
                    <a:pt x="0" y="52096"/>
                  </a:lnTo>
                  <a:lnTo>
                    <a:pt x="0" y="156290"/>
                  </a:lnTo>
                  <a:lnTo>
                    <a:pt x="243119" y="156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0680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2A0351-23E2-7C6A-3A6D-A651FF47FF25}"/>
              </a:ext>
            </a:extLst>
          </p:cNvPr>
          <p:cNvSpPr txBox="1">
            <a:spLocks/>
          </p:cNvSpPr>
          <p:nvPr/>
        </p:nvSpPr>
        <p:spPr>
          <a:xfrm>
            <a:off x="1460740" y="672459"/>
            <a:ext cx="769175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Traditional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Pipeline</a:t>
            </a:r>
            <a:endParaRPr kumimoji="0" lang="en-US" sz="43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A455AE2-4BE4-16B4-4D70-E90EAC95DB25}"/>
              </a:ext>
            </a:extLst>
          </p:cNvPr>
          <p:cNvSpPr txBox="1"/>
          <p:nvPr/>
        </p:nvSpPr>
        <p:spPr>
          <a:xfrm>
            <a:off x="7184753" y="5823976"/>
            <a:ext cx="221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Slide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Derek</a:t>
            </a:r>
            <a:r>
              <a:rPr kern="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rgbClr val="FFFFFF"/>
                </a:solidFill>
                <a:latin typeface="Trebuchet MS"/>
                <a:cs typeface="Trebuchet MS"/>
              </a:rPr>
              <a:t>Hoiem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CD2D68-51D9-E381-ED7F-CEC2C90C853E}"/>
              </a:ext>
            </a:extLst>
          </p:cNvPr>
          <p:cNvSpPr txBox="1"/>
          <p:nvPr/>
        </p:nvSpPr>
        <p:spPr>
          <a:xfrm>
            <a:off x="3851784" y="1472613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400" kern="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kern="0" spc="-20" dirty="0">
                <a:solidFill>
                  <a:srgbClr val="FFFFFF"/>
                </a:solidFill>
                <a:latin typeface="Trebuchet MS"/>
                <a:cs typeface="Trebuchet MS"/>
              </a:rPr>
              <a:t>stage</a:t>
            </a:r>
            <a:endParaRPr sz="2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550A2065-8313-15BC-1BF9-5D84CE4F4099}"/>
              </a:ext>
            </a:extLst>
          </p:cNvPr>
          <p:cNvGrpSpPr/>
          <p:nvPr/>
        </p:nvGrpSpPr>
        <p:grpSpPr>
          <a:xfrm>
            <a:off x="3711463" y="4794850"/>
            <a:ext cx="1485265" cy="787400"/>
            <a:chOff x="2976947" y="4794850"/>
            <a:chExt cx="1485265" cy="78740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1D978084-BA97-B715-1DCE-25F1AEF9BAFF}"/>
                </a:ext>
              </a:extLst>
            </p:cNvPr>
            <p:cNvSpPr/>
            <p:nvPr/>
          </p:nvSpPr>
          <p:spPr>
            <a:xfrm>
              <a:off x="2989647" y="4807550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332812" y="0"/>
                  </a:moveTo>
                  <a:lnTo>
                    <a:pt x="126937" y="0"/>
                  </a:lnTo>
                  <a:lnTo>
                    <a:pt x="77527" y="9975"/>
                  </a:lnTo>
                  <a:lnTo>
                    <a:pt x="37178" y="37178"/>
                  </a:lnTo>
                  <a:lnTo>
                    <a:pt x="9975" y="77527"/>
                  </a:lnTo>
                  <a:lnTo>
                    <a:pt x="0" y="126937"/>
                  </a:lnTo>
                  <a:lnTo>
                    <a:pt x="0" y="634671"/>
                  </a:lnTo>
                  <a:lnTo>
                    <a:pt x="9975" y="684081"/>
                  </a:lnTo>
                  <a:lnTo>
                    <a:pt x="37178" y="724429"/>
                  </a:lnTo>
                  <a:lnTo>
                    <a:pt x="77527" y="751633"/>
                  </a:lnTo>
                  <a:lnTo>
                    <a:pt x="126937" y="761608"/>
                  </a:lnTo>
                  <a:lnTo>
                    <a:pt x="1332812" y="761608"/>
                  </a:lnTo>
                  <a:lnTo>
                    <a:pt x="1382222" y="751633"/>
                  </a:lnTo>
                  <a:lnTo>
                    <a:pt x="1422571" y="724429"/>
                  </a:lnTo>
                  <a:lnTo>
                    <a:pt x="1449775" y="684081"/>
                  </a:lnTo>
                  <a:lnTo>
                    <a:pt x="1459750" y="634671"/>
                  </a:lnTo>
                  <a:lnTo>
                    <a:pt x="1459750" y="126937"/>
                  </a:lnTo>
                  <a:lnTo>
                    <a:pt x="1449775" y="77527"/>
                  </a:lnTo>
                  <a:lnTo>
                    <a:pt x="1422571" y="37178"/>
                  </a:lnTo>
                  <a:lnTo>
                    <a:pt x="1382222" y="9975"/>
                  </a:lnTo>
                  <a:lnTo>
                    <a:pt x="1332812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E7B9496-73A0-BB0A-8258-363003FBA1E4}"/>
                </a:ext>
              </a:extLst>
            </p:cNvPr>
            <p:cNvSpPr/>
            <p:nvPr/>
          </p:nvSpPr>
          <p:spPr>
            <a:xfrm>
              <a:off x="2989647" y="4807550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26937" y="0"/>
                  </a:moveTo>
                  <a:lnTo>
                    <a:pt x="1332812" y="0"/>
                  </a:lnTo>
                  <a:lnTo>
                    <a:pt x="1382222" y="9975"/>
                  </a:lnTo>
                  <a:lnTo>
                    <a:pt x="1422571" y="37179"/>
                  </a:lnTo>
                  <a:lnTo>
                    <a:pt x="1449775" y="77527"/>
                  </a:lnTo>
                  <a:lnTo>
                    <a:pt x="1459750" y="126937"/>
                  </a:lnTo>
                  <a:lnTo>
                    <a:pt x="1459750" y="634671"/>
                  </a:lnTo>
                  <a:lnTo>
                    <a:pt x="1449775" y="684081"/>
                  </a:lnTo>
                  <a:lnTo>
                    <a:pt x="1422571" y="724429"/>
                  </a:lnTo>
                  <a:lnTo>
                    <a:pt x="1382222" y="751633"/>
                  </a:lnTo>
                  <a:lnTo>
                    <a:pt x="1332812" y="761609"/>
                  </a:lnTo>
                  <a:lnTo>
                    <a:pt x="126937" y="761609"/>
                  </a:lnTo>
                  <a:lnTo>
                    <a:pt x="77527" y="751633"/>
                  </a:lnTo>
                  <a:lnTo>
                    <a:pt x="37179" y="724429"/>
                  </a:lnTo>
                  <a:lnTo>
                    <a:pt x="9975" y="684081"/>
                  </a:lnTo>
                  <a:lnTo>
                    <a:pt x="0" y="634671"/>
                  </a:lnTo>
                  <a:lnTo>
                    <a:pt x="0" y="126937"/>
                  </a:lnTo>
                  <a:lnTo>
                    <a:pt x="9975" y="77527"/>
                  </a:lnTo>
                  <a:lnTo>
                    <a:pt x="37179" y="37179"/>
                  </a:lnTo>
                  <a:lnTo>
                    <a:pt x="77527" y="9975"/>
                  </a:lnTo>
                  <a:lnTo>
                    <a:pt x="126937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8400849-B4E6-26DE-891B-CD79E2251BB7}"/>
              </a:ext>
            </a:extLst>
          </p:cNvPr>
          <p:cNvSpPr txBox="1"/>
          <p:nvPr/>
        </p:nvSpPr>
        <p:spPr>
          <a:xfrm>
            <a:off x="3914766" y="4896267"/>
            <a:ext cx="10788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29539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Feature Extraction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90D87534-4376-15A3-D82D-AB9D805D8644}"/>
              </a:ext>
            </a:extLst>
          </p:cNvPr>
          <p:cNvGrpSpPr/>
          <p:nvPr/>
        </p:nvGrpSpPr>
        <p:grpSpPr>
          <a:xfrm>
            <a:off x="3203723" y="4794850"/>
            <a:ext cx="4023995" cy="787400"/>
            <a:chOff x="2469207" y="4794850"/>
            <a:chExt cx="4023995" cy="78740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88DF4AFF-87F5-7792-1AEA-E658835BABA8}"/>
                </a:ext>
              </a:extLst>
            </p:cNvPr>
            <p:cNvSpPr/>
            <p:nvPr/>
          </p:nvSpPr>
          <p:spPr>
            <a:xfrm>
              <a:off x="2481907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0"/>
                  </a:moveTo>
                  <a:lnTo>
                    <a:pt x="317337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7" y="190402"/>
                  </a:lnTo>
                  <a:lnTo>
                    <a:pt x="317337" y="253870"/>
                  </a:lnTo>
                  <a:lnTo>
                    <a:pt x="444272" y="126935"/>
                  </a:lnTo>
                  <a:lnTo>
                    <a:pt x="317337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F4A7D813-7E70-4BE9-1F8D-C306DA11FA3F}"/>
                </a:ext>
              </a:extLst>
            </p:cNvPr>
            <p:cNvSpPr/>
            <p:nvPr/>
          </p:nvSpPr>
          <p:spPr>
            <a:xfrm>
              <a:off x="2481907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CAFE1E98-ACB7-CF5D-C1E8-82DB9DF07A8A}"/>
                </a:ext>
              </a:extLst>
            </p:cNvPr>
            <p:cNvSpPr/>
            <p:nvPr/>
          </p:nvSpPr>
          <p:spPr>
            <a:xfrm>
              <a:off x="5020604" y="4807550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332812" y="0"/>
                  </a:moveTo>
                  <a:lnTo>
                    <a:pt x="126936" y="0"/>
                  </a:lnTo>
                  <a:lnTo>
                    <a:pt x="77527" y="9975"/>
                  </a:lnTo>
                  <a:lnTo>
                    <a:pt x="37178" y="37178"/>
                  </a:lnTo>
                  <a:lnTo>
                    <a:pt x="9975" y="77527"/>
                  </a:lnTo>
                  <a:lnTo>
                    <a:pt x="0" y="126937"/>
                  </a:lnTo>
                  <a:lnTo>
                    <a:pt x="0" y="634671"/>
                  </a:lnTo>
                  <a:lnTo>
                    <a:pt x="9975" y="684081"/>
                  </a:lnTo>
                  <a:lnTo>
                    <a:pt x="37178" y="724429"/>
                  </a:lnTo>
                  <a:lnTo>
                    <a:pt x="77527" y="751633"/>
                  </a:lnTo>
                  <a:lnTo>
                    <a:pt x="126936" y="761608"/>
                  </a:lnTo>
                  <a:lnTo>
                    <a:pt x="1332812" y="761608"/>
                  </a:lnTo>
                  <a:lnTo>
                    <a:pt x="1382222" y="751633"/>
                  </a:lnTo>
                  <a:lnTo>
                    <a:pt x="1422571" y="724429"/>
                  </a:lnTo>
                  <a:lnTo>
                    <a:pt x="1449775" y="684081"/>
                  </a:lnTo>
                  <a:lnTo>
                    <a:pt x="1459750" y="634671"/>
                  </a:lnTo>
                  <a:lnTo>
                    <a:pt x="1459750" y="126937"/>
                  </a:lnTo>
                  <a:lnTo>
                    <a:pt x="1449775" y="77527"/>
                  </a:lnTo>
                  <a:lnTo>
                    <a:pt x="1422571" y="37178"/>
                  </a:lnTo>
                  <a:lnTo>
                    <a:pt x="1382222" y="9975"/>
                  </a:lnTo>
                  <a:lnTo>
                    <a:pt x="1332812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BA1F437-BB46-089C-46BE-3C502378399B}"/>
                </a:ext>
              </a:extLst>
            </p:cNvPr>
            <p:cNvSpPr/>
            <p:nvPr/>
          </p:nvSpPr>
          <p:spPr>
            <a:xfrm>
              <a:off x="5020604" y="4807550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26937" y="0"/>
                  </a:moveTo>
                  <a:lnTo>
                    <a:pt x="1332812" y="0"/>
                  </a:lnTo>
                  <a:lnTo>
                    <a:pt x="1382222" y="9975"/>
                  </a:lnTo>
                  <a:lnTo>
                    <a:pt x="1422571" y="37179"/>
                  </a:lnTo>
                  <a:lnTo>
                    <a:pt x="1449775" y="77527"/>
                  </a:lnTo>
                  <a:lnTo>
                    <a:pt x="1459750" y="126937"/>
                  </a:lnTo>
                  <a:lnTo>
                    <a:pt x="1459750" y="634671"/>
                  </a:lnTo>
                  <a:lnTo>
                    <a:pt x="1449775" y="684081"/>
                  </a:lnTo>
                  <a:lnTo>
                    <a:pt x="1422571" y="724429"/>
                  </a:lnTo>
                  <a:lnTo>
                    <a:pt x="1382222" y="751633"/>
                  </a:lnTo>
                  <a:lnTo>
                    <a:pt x="1332812" y="761609"/>
                  </a:lnTo>
                  <a:lnTo>
                    <a:pt x="126937" y="761609"/>
                  </a:lnTo>
                  <a:lnTo>
                    <a:pt x="77527" y="751633"/>
                  </a:lnTo>
                  <a:lnTo>
                    <a:pt x="37179" y="724429"/>
                  </a:lnTo>
                  <a:lnTo>
                    <a:pt x="9975" y="684081"/>
                  </a:lnTo>
                  <a:lnTo>
                    <a:pt x="0" y="634671"/>
                  </a:lnTo>
                  <a:lnTo>
                    <a:pt x="0" y="126937"/>
                  </a:lnTo>
                  <a:lnTo>
                    <a:pt x="9975" y="77527"/>
                  </a:lnTo>
                  <a:lnTo>
                    <a:pt x="37179" y="37179"/>
                  </a:lnTo>
                  <a:lnTo>
                    <a:pt x="77527" y="9975"/>
                  </a:lnTo>
                  <a:lnTo>
                    <a:pt x="126937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37EA1383-CAD9-AB6E-A980-F7F995347D59}"/>
              </a:ext>
            </a:extLst>
          </p:cNvPr>
          <p:cNvSpPr txBox="1"/>
          <p:nvPr/>
        </p:nvSpPr>
        <p:spPr>
          <a:xfrm>
            <a:off x="3909127" y="4188978"/>
            <a:ext cx="185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sz="2400" kern="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kern="0" spc="-20" dirty="0">
                <a:solidFill>
                  <a:srgbClr val="FFFFFF"/>
                </a:solidFill>
                <a:latin typeface="Trebuchet MS"/>
                <a:cs typeface="Trebuchet MS"/>
              </a:rPr>
              <a:t>Stage</a:t>
            </a:r>
            <a:endParaRPr sz="2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pic>
        <p:nvPicPr>
          <p:cNvPr id="17" name="object 15">
            <a:extLst>
              <a:ext uri="{FF2B5EF4-FFF2-40B4-BE49-F238E27FC236}">
                <a16:creationId xmlns:a16="http://schemas.microsoft.com/office/drawing/2014/main" id="{2C03D094-DD33-5684-1C55-2196C24914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708" y="4736149"/>
            <a:ext cx="1190013" cy="896477"/>
          </a:xfrm>
          <a:prstGeom prst="rect">
            <a:avLst/>
          </a:prstGeom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D007BA9-77CC-3ED8-FCE7-F0D92A2D8675}"/>
              </a:ext>
            </a:extLst>
          </p:cNvPr>
          <p:cNvSpPr txBox="1"/>
          <p:nvPr/>
        </p:nvSpPr>
        <p:spPr>
          <a:xfrm>
            <a:off x="1950721" y="5623870"/>
            <a:ext cx="1148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kern="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19" name="object 17">
            <a:extLst>
              <a:ext uri="{FF2B5EF4-FFF2-40B4-BE49-F238E27FC236}">
                <a16:creationId xmlns:a16="http://schemas.microsoft.com/office/drawing/2014/main" id="{5FC71586-A3CB-0E1D-7ECB-FA05EC580DE4}"/>
              </a:ext>
            </a:extLst>
          </p:cNvPr>
          <p:cNvGrpSpPr/>
          <p:nvPr/>
        </p:nvGrpSpPr>
        <p:grpSpPr>
          <a:xfrm>
            <a:off x="6161570" y="1545409"/>
            <a:ext cx="1358265" cy="723900"/>
            <a:chOff x="5427054" y="1545409"/>
            <a:chExt cx="1358265" cy="72390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C3EA4B5-917B-F051-CE14-6D9D665DA93D}"/>
                </a:ext>
              </a:extLst>
            </p:cNvPr>
            <p:cNvSpPr/>
            <p:nvPr/>
          </p:nvSpPr>
          <p:spPr>
            <a:xfrm>
              <a:off x="5439754" y="1558109"/>
              <a:ext cx="1332865" cy="698500"/>
            </a:xfrm>
            <a:custGeom>
              <a:avLst/>
              <a:gdLst/>
              <a:ahLst/>
              <a:cxnLst/>
              <a:rect l="l" t="t" r="r" b="b"/>
              <a:pathLst>
                <a:path w="1332865" h="698500">
                  <a:moveTo>
                    <a:pt x="1216455" y="0"/>
                  </a:moveTo>
                  <a:lnTo>
                    <a:pt x="116358" y="0"/>
                  </a:lnTo>
                  <a:lnTo>
                    <a:pt x="71066" y="9144"/>
                  </a:lnTo>
                  <a:lnTo>
                    <a:pt x="34080" y="34081"/>
                  </a:lnTo>
                  <a:lnTo>
                    <a:pt x="9144" y="71067"/>
                  </a:lnTo>
                  <a:lnTo>
                    <a:pt x="0" y="116359"/>
                  </a:lnTo>
                  <a:lnTo>
                    <a:pt x="0" y="581783"/>
                  </a:lnTo>
                  <a:lnTo>
                    <a:pt x="9144" y="627075"/>
                  </a:lnTo>
                  <a:lnTo>
                    <a:pt x="34080" y="664061"/>
                  </a:lnTo>
                  <a:lnTo>
                    <a:pt x="71066" y="688997"/>
                  </a:lnTo>
                  <a:lnTo>
                    <a:pt x="116358" y="698141"/>
                  </a:lnTo>
                  <a:lnTo>
                    <a:pt x="1216455" y="698141"/>
                  </a:lnTo>
                  <a:lnTo>
                    <a:pt x="1261748" y="688997"/>
                  </a:lnTo>
                  <a:lnTo>
                    <a:pt x="1298734" y="664061"/>
                  </a:lnTo>
                  <a:lnTo>
                    <a:pt x="1323671" y="627075"/>
                  </a:lnTo>
                  <a:lnTo>
                    <a:pt x="1332815" y="581783"/>
                  </a:lnTo>
                  <a:lnTo>
                    <a:pt x="1332815" y="116359"/>
                  </a:lnTo>
                  <a:lnTo>
                    <a:pt x="1323671" y="71067"/>
                  </a:lnTo>
                  <a:lnTo>
                    <a:pt x="1298734" y="34081"/>
                  </a:lnTo>
                  <a:lnTo>
                    <a:pt x="1261748" y="9144"/>
                  </a:lnTo>
                  <a:lnTo>
                    <a:pt x="1216455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8872C566-52B8-1F61-E601-3D59B15B529E}"/>
                </a:ext>
              </a:extLst>
            </p:cNvPr>
            <p:cNvSpPr/>
            <p:nvPr/>
          </p:nvSpPr>
          <p:spPr>
            <a:xfrm>
              <a:off x="5439754" y="1558109"/>
              <a:ext cx="1332865" cy="698500"/>
            </a:xfrm>
            <a:custGeom>
              <a:avLst/>
              <a:gdLst/>
              <a:ahLst/>
              <a:cxnLst/>
              <a:rect l="l" t="t" r="r" b="b"/>
              <a:pathLst>
                <a:path w="1332865" h="698500">
                  <a:moveTo>
                    <a:pt x="116359" y="0"/>
                  </a:moveTo>
                  <a:lnTo>
                    <a:pt x="1216456" y="0"/>
                  </a:lnTo>
                  <a:lnTo>
                    <a:pt x="1261748" y="9144"/>
                  </a:lnTo>
                  <a:lnTo>
                    <a:pt x="1298734" y="34080"/>
                  </a:lnTo>
                  <a:lnTo>
                    <a:pt x="1323671" y="71066"/>
                  </a:lnTo>
                  <a:lnTo>
                    <a:pt x="1332815" y="116359"/>
                  </a:lnTo>
                  <a:lnTo>
                    <a:pt x="1332815" y="581782"/>
                  </a:lnTo>
                  <a:lnTo>
                    <a:pt x="1323671" y="627074"/>
                  </a:lnTo>
                  <a:lnTo>
                    <a:pt x="1298734" y="664060"/>
                  </a:lnTo>
                  <a:lnTo>
                    <a:pt x="1261748" y="688997"/>
                  </a:lnTo>
                  <a:lnTo>
                    <a:pt x="1216456" y="698141"/>
                  </a:lnTo>
                  <a:lnTo>
                    <a:pt x="116359" y="698141"/>
                  </a:lnTo>
                  <a:lnTo>
                    <a:pt x="71066" y="688997"/>
                  </a:lnTo>
                  <a:lnTo>
                    <a:pt x="34080" y="664060"/>
                  </a:lnTo>
                  <a:lnTo>
                    <a:pt x="9144" y="627074"/>
                  </a:lnTo>
                  <a:lnTo>
                    <a:pt x="0" y="581782"/>
                  </a:lnTo>
                  <a:lnTo>
                    <a:pt x="0" y="116359"/>
                  </a:lnTo>
                  <a:lnTo>
                    <a:pt x="9144" y="71066"/>
                  </a:lnTo>
                  <a:lnTo>
                    <a:pt x="34080" y="34080"/>
                  </a:lnTo>
                  <a:lnTo>
                    <a:pt x="71066" y="9144"/>
                  </a:lnTo>
                  <a:lnTo>
                    <a:pt x="116359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7FC1FB4E-4606-4C43-2317-60B67C76CCBA}"/>
              </a:ext>
            </a:extLst>
          </p:cNvPr>
          <p:cNvSpPr txBox="1"/>
          <p:nvPr/>
        </p:nvSpPr>
        <p:spPr>
          <a:xfrm>
            <a:off x="6409677" y="1615093"/>
            <a:ext cx="86233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6680" marR="5080" indent="-94615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Training Labels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AB4AEF61-EF7A-29EF-98CE-621DB6E6D4B4}"/>
              </a:ext>
            </a:extLst>
          </p:cNvPr>
          <p:cNvGrpSpPr/>
          <p:nvPr/>
        </p:nvGrpSpPr>
        <p:grpSpPr>
          <a:xfrm>
            <a:off x="1693206" y="2716580"/>
            <a:ext cx="1697989" cy="1570990"/>
            <a:chOff x="958690" y="2716580"/>
            <a:chExt cx="1697989" cy="1570990"/>
          </a:xfrm>
        </p:grpSpPr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8FE341BF-A51E-7892-5BA1-E0AC66EE57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57" y="2716580"/>
              <a:ext cx="1103522" cy="733760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01CE4BC3-6CF0-885B-E313-B3BDA17B036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690" y="3605024"/>
              <a:ext cx="1031345" cy="682198"/>
            </a:xfrm>
            <a:prstGeom prst="rect">
              <a:avLst/>
            </a:prstGeom>
          </p:spPr>
        </p:pic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B83FF65A-57AD-CF63-A7DD-D2D064D8E1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429" y="3160802"/>
              <a:ext cx="1190013" cy="896377"/>
            </a:xfrm>
            <a:prstGeom prst="rect">
              <a:avLst/>
            </a:prstGeom>
          </p:spPr>
        </p:pic>
        <p:pic>
          <p:nvPicPr>
            <p:cNvPr id="27" name="object 25">
              <a:extLst>
                <a:ext uri="{FF2B5EF4-FFF2-40B4-BE49-F238E27FC236}">
                  <a16:creationId xmlns:a16="http://schemas.microsoft.com/office/drawing/2014/main" id="{44D3C875-11AC-CC1C-FAC2-9A393123781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494" y="2906961"/>
              <a:ext cx="1078945" cy="928107"/>
            </a:xfrm>
            <a:prstGeom prst="rect">
              <a:avLst/>
            </a:prstGeom>
          </p:spPr>
        </p:pic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D9FA1D37-E38B-FDF5-EC52-A18F118C3E36}"/>
              </a:ext>
            </a:extLst>
          </p:cNvPr>
          <p:cNvSpPr txBox="1"/>
          <p:nvPr/>
        </p:nvSpPr>
        <p:spPr>
          <a:xfrm>
            <a:off x="2023814" y="2061060"/>
            <a:ext cx="86233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8105" marR="5080" indent="-66040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rgbClr val="FFFFFF"/>
                </a:solidFill>
                <a:latin typeface="Trebuchet MS"/>
                <a:cs typeface="Trebuchet MS"/>
              </a:rPr>
              <a:t>Training Images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F22D49A7-FFE3-A351-556C-ED0EB0F90FD8}"/>
              </a:ext>
            </a:extLst>
          </p:cNvPr>
          <p:cNvGrpSpPr/>
          <p:nvPr/>
        </p:nvGrpSpPr>
        <p:grpSpPr>
          <a:xfrm>
            <a:off x="1490103" y="2053149"/>
            <a:ext cx="5991860" cy="2374265"/>
            <a:chOff x="755587" y="2053149"/>
            <a:chExt cx="5991860" cy="2374265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FAFAAA60-8187-59BD-7FE0-8BBAD6B7C619}"/>
                </a:ext>
              </a:extLst>
            </p:cNvPr>
            <p:cNvSpPr/>
            <p:nvPr/>
          </p:nvSpPr>
          <p:spPr>
            <a:xfrm>
              <a:off x="768287" y="2065849"/>
              <a:ext cx="2031364" cy="2348865"/>
            </a:xfrm>
            <a:custGeom>
              <a:avLst/>
              <a:gdLst/>
              <a:ahLst/>
              <a:cxnLst/>
              <a:rect l="l" t="t" r="r" b="b"/>
              <a:pathLst>
                <a:path w="2031364" h="2348865">
                  <a:moveTo>
                    <a:pt x="338499" y="0"/>
                  </a:moveTo>
                  <a:lnTo>
                    <a:pt x="1692457" y="0"/>
                  </a:lnTo>
                  <a:lnTo>
                    <a:pt x="1738390" y="3090"/>
                  </a:lnTo>
                  <a:lnTo>
                    <a:pt x="1782444" y="12091"/>
                  </a:lnTo>
                  <a:lnTo>
                    <a:pt x="1824217" y="26600"/>
                  </a:lnTo>
                  <a:lnTo>
                    <a:pt x="1863304" y="46215"/>
                  </a:lnTo>
                  <a:lnTo>
                    <a:pt x="1899304" y="70530"/>
                  </a:lnTo>
                  <a:lnTo>
                    <a:pt x="1931813" y="99144"/>
                  </a:lnTo>
                  <a:lnTo>
                    <a:pt x="1960426" y="131652"/>
                  </a:lnTo>
                  <a:lnTo>
                    <a:pt x="1984742" y="167652"/>
                  </a:lnTo>
                  <a:lnTo>
                    <a:pt x="2004356" y="206740"/>
                  </a:lnTo>
                  <a:lnTo>
                    <a:pt x="2018865" y="248512"/>
                  </a:lnTo>
                  <a:lnTo>
                    <a:pt x="2027867" y="292567"/>
                  </a:lnTo>
                  <a:lnTo>
                    <a:pt x="2030957" y="338499"/>
                  </a:lnTo>
                  <a:lnTo>
                    <a:pt x="2030957" y="2009795"/>
                  </a:lnTo>
                  <a:lnTo>
                    <a:pt x="2027867" y="2055727"/>
                  </a:lnTo>
                  <a:lnTo>
                    <a:pt x="2018865" y="2099781"/>
                  </a:lnTo>
                  <a:lnTo>
                    <a:pt x="2004356" y="2141554"/>
                  </a:lnTo>
                  <a:lnTo>
                    <a:pt x="1984742" y="2180642"/>
                  </a:lnTo>
                  <a:lnTo>
                    <a:pt x="1960426" y="2216642"/>
                  </a:lnTo>
                  <a:lnTo>
                    <a:pt x="1931813" y="2249150"/>
                  </a:lnTo>
                  <a:lnTo>
                    <a:pt x="1899304" y="2277764"/>
                  </a:lnTo>
                  <a:lnTo>
                    <a:pt x="1863304" y="2302079"/>
                  </a:lnTo>
                  <a:lnTo>
                    <a:pt x="1824217" y="2321693"/>
                  </a:lnTo>
                  <a:lnTo>
                    <a:pt x="1782444" y="2336203"/>
                  </a:lnTo>
                  <a:lnTo>
                    <a:pt x="1738390" y="2345204"/>
                  </a:lnTo>
                  <a:lnTo>
                    <a:pt x="1692457" y="2348294"/>
                  </a:lnTo>
                  <a:lnTo>
                    <a:pt x="338499" y="2348294"/>
                  </a:lnTo>
                  <a:lnTo>
                    <a:pt x="292567" y="2345204"/>
                  </a:lnTo>
                  <a:lnTo>
                    <a:pt x="248512" y="2336203"/>
                  </a:lnTo>
                  <a:lnTo>
                    <a:pt x="206740" y="2321693"/>
                  </a:lnTo>
                  <a:lnTo>
                    <a:pt x="167652" y="2302079"/>
                  </a:lnTo>
                  <a:lnTo>
                    <a:pt x="131652" y="2277764"/>
                  </a:lnTo>
                  <a:lnTo>
                    <a:pt x="99144" y="2249150"/>
                  </a:lnTo>
                  <a:lnTo>
                    <a:pt x="70530" y="2216642"/>
                  </a:lnTo>
                  <a:lnTo>
                    <a:pt x="46215" y="2180642"/>
                  </a:lnTo>
                  <a:lnTo>
                    <a:pt x="26600" y="2141554"/>
                  </a:lnTo>
                  <a:lnTo>
                    <a:pt x="12091" y="2099781"/>
                  </a:lnTo>
                  <a:lnTo>
                    <a:pt x="3090" y="2055727"/>
                  </a:lnTo>
                  <a:lnTo>
                    <a:pt x="0" y="2009795"/>
                  </a:lnTo>
                  <a:lnTo>
                    <a:pt x="0" y="338499"/>
                  </a:lnTo>
                  <a:lnTo>
                    <a:pt x="3090" y="292567"/>
                  </a:lnTo>
                  <a:lnTo>
                    <a:pt x="12091" y="248512"/>
                  </a:lnTo>
                  <a:lnTo>
                    <a:pt x="26600" y="206740"/>
                  </a:lnTo>
                  <a:lnTo>
                    <a:pt x="46215" y="167652"/>
                  </a:lnTo>
                  <a:lnTo>
                    <a:pt x="70530" y="131652"/>
                  </a:lnTo>
                  <a:lnTo>
                    <a:pt x="99144" y="99144"/>
                  </a:lnTo>
                  <a:lnTo>
                    <a:pt x="131652" y="70530"/>
                  </a:lnTo>
                  <a:lnTo>
                    <a:pt x="167652" y="46215"/>
                  </a:lnTo>
                  <a:lnTo>
                    <a:pt x="206740" y="26600"/>
                  </a:lnTo>
                  <a:lnTo>
                    <a:pt x="248512" y="12091"/>
                  </a:lnTo>
                  <a:lnTo>
                    <a:pt x="292567" y="3090"/>
                  </a:lnTo>
                  <a:lnTo>
                    <a:pt x="338499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7B7F34A0-D655-D838-2F95-7BC2D7A78946}"/>
                </a:ext>
              </a:extLst>
            </p:cNvPr>
            <p:cNvSpPr/>
            <p:nvPr/>
          </p:nvSpPr>
          <p:spPr>
            <a:xfrm>
              <a:off x="5401407" y="2763991"/>
              <a:ext cx="1332865" cy="762000"/>
            </a:xfrm>
            <a:custGeom>
              <a:avLst/>
              <a:gdLst/>
              <a:ahLst/>
              <a:cxnLst/>
              <a:rect l="l" t="t" r="r" b="b"/>
              <a:pathLst>
                <a:path w="1332865" h="762000">
                  <a:moveTo>
                    <a:pt x="952009" y="0"/>
                  </a:moveTo>
                  <a:lnTo>
                    <a:pt x="380804" y="0"/>
                  </a:lnTo>
                  <a:lnTo>
                    <a:pt x="333037" y="2967"/>
                  </a:lnTo>
                  <a:lnTo>
                    <a:pt x="287040" y="11630"/>
                  </a:lnTo>
                  <a:lnTo>
                    <a:pt x="243171" y="25632"/>
                  </a:lnTo>
                  <a:lnTo>
                    <a:pt x="201786" y="44617"/>
                  </a:lnTo>
                  <a:lnTo>
                    <a:pt x="163242" y="68227"/>
                  </a:lnTo>
                  <a:lnTo>
                    <a:pt x="127897" y="96106"/>
                  </a:lnTo>
                  <a:lnTo>
                    <a:pt x="96106" y="127897"/>
                  </a:lnTo>
                  <a:lnTo>
                    <a:pt x="68227" y="163242"/>
                  </a:lnTo>
                  <a:lnTo>
                    <a:pt x="44617" y="201786"/>
                  </a:lnTo>
                  <a:lnTo>
                    <a:pt x="25632" y="243171"/>
                  </a:lnTo>
                  <a:lnTo>
                    <a:pt x="11630" y="287040"/>
                  </a:lnTo>
                  <a:lnTo>
                    <a:pt x="2967" y="333037"/>
                  </a:lnTo>
                  <a:lnTo>
                    <a:pt x="0" y="380804"/>
                  </a:lnTo>
                  <a:lnTo>
                    <a:pt x="2967" y="428571"/>
                  </a:lnTo>
                  <a:lnTo>
                    <a:pt x="11630" y="474568"/>
                  </a:lnTo>
                  <a:lnTo>
                    <a:pt x="25632" y="518437"/>
                  </a:lnTo>
                  <a:lnTo>
                    <a:pt x="44617" y="559822"/>
                  </a:lnTo>
                  <a:lnTo>
                    <a:pt x="68227" y="598365"/>
                  </a:lnTo>
                  <a:lnTo>
                    <a:pt x="96106" y="633711"/>
                  </a:lnTo>
                  <a:lnTo>
                    <a:pt x="127897" y="665502"/>
                  </a:lnTo>
                  <a:lnTo>
                    <a:pt x="163242" y="693381"/>
                  </a:lnTo>
                  <a:lnTo>
                    <a:pt x="201786" y="716991"/>
                  </a:lnTo>
                  <a:lnTo>
                    <a:pt x="243171" y="735976"/>
                  </a:lnTo>
                  <a:lnTo>
                    <a:pt x="287040" y="749978"/>
                  </a:lnTo>
                  <a:lnTo>
                    <a:pt x="333037" y="758641"/>
                  </a:lnTo>
                  <a:lnTo>
                    <a:pt x="380804" y="761608"/>
                  </a:lnTo>
                  <a:lnTo>
                    <a:pt x="952009" y="761608"/>
                  </a:lnTo>
                  <a:lnTo>
                    <a:pt x="999777" y="758641"/>
                  </a:lnTo>
                  <a:lnTo>
                    <a:pt x="1045774" y="749978"/>
                  </a:lnTo>
                  <a:lnTo>
                    <a:pt x="1089643" y="735976"/>
                  </a:lnTo>
                  <a:lnTo>
                    <a:pt x="1131028" y="716991"/>
                  </a:lnTo>
                  <a:lnTo>
                    <a:pt x="1169571" y="693381"/>
                  </a:lnTo>
                  <a:lnTo>
                    <a:pt x="1204917" y="665502"/>
                  </a:lnTo>
                  <a:lnTo>
                    <a:pt x="1236708" y="633711"/>
                  </a:lnTo>
                  <a:lnTo>
                    <a:pt x="1264586" y="598365"/>
                  </a:lnTo>
                  <a:lnTo>
                    <a:pt x="1288197" y="559822"/>
                  </a:lnTo>
                  <a:lnTo>
                    <a:pt x="1307181" y="518437"/>
                  </a:lnTo>
                  <a:lnTo>
                    <a:pt x="1321184" y="474568"/>
                  </a:lnTo>
                  <a:lnTo>
                    <a:pt x="1329847" y="428571"/>
                  </a:lnTo>
                  <a:lnTo>
                    <a:pt x="1332814" y="380804"/>
                  </a:lnTo>
                  <a:lnTo>
                    <a:pt x="1329847" y="333037"/>
                  </a:lnTo>
                  <a:lnTo>
                    <a:pt x="1321184" y="287040"/>
                  </a:lnTo>
                  <a:lnTo>
                    <a:pt x="1307181" y="243171"/>
                  </a:lnTo>
                  <a:lnTo>
                    <a:pt x="1288197" y="201786"/>
                  </a:lnTo>
                  <a:lnTo>
                    <a:pt x="1264586" y="163242"/>
                  </a:lnTo>
                  <a:lnTo>
                    <a:pt x="1236708" y="127897"/>
                  </a:lnTo>
                  <a:lnTo>
                    <a:pt x="1204917" y="96106"/>
                  </a:lnTo>
                  <a:lnTo>
                    <a:pt x="1169571" y="68227"/>
                  </a:lnTo>
                  <a:lnTo>
                    <a:pt x="1131028" y="44617"/>
                  </a:lnTo>
                  <a:lnTo>
                    <a:pt x="1089643" y="25632"/>
                  </a:lnTo>
                  <a:lnTo>
                    <a:pt x="1045774" y="11630"/>
                  </a:lnTo>
                  <a:lnTo>
                    <a:pt x="999777" y="2967"/>
                  </a:lnTo>
                  <a:lnTo>
                    <a:pt x="952009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E2DC9B72-04C4-F114-14E7-F6E4B4FDCE59}"/>
                </a:ext>
              </a:extLst>
            </p:cNvPr>
            <p:cNvSpPr/>
            <p:nvPr/>
          </p:nvSpPr>
          <p:spPr>
            <a:xfrm>
              <a:off x="5401407" y="2763991"/>
              <a:ext cx="1332865" cy="762000"/>
            </a:xfrm>
            <a:custGeom>
              <a:avLst/>
              <a:gdLst/>
              <a:ahLst/>
              <a:cxnLst/>
              <a:rect l="l" t="t" r="r" b="b"/>
              <a:pathLst>
                <a:path w="1332865" h="762000">
                  <a:moveTo>
                    <a:pt x="380804" y="0"/>
                  </a:moveTo>
                  <a:lnTo>
                    <a:pt x="952010" y="0"/>
                  </a:lnTo>
                  <a:lnTo>
                    <a:pt x="999777" y="2967"/>
                  </a:lnTo>
                  <a:lnTo>
                    <a:pt x="1045774" y="11630"/>
                  </a:lnTo>
                  <a:lnTo>
                    <a:pt x="1089643" y="25632"/>
                  </a:lnTo>
                  <a:lnTo>
                    <a:pt x="1131028" y="44617"/>
                  </a:lnTo>
                  <a:lnTo>
                    <a:pt x="1169571" y="68227"/>
                  </a:lnTo>
                  <a:lnTo>
                    <a:pt x="1204917" y="96106"/>
                  </a:lnTo>
                  <a:lnTo>
                    <a:pt x="1236708" y="127897"/>
                  </a:lnTo>
                  <a:lnTo>
                    <a:pt x="1264586" y="163242"/>
                  </a:lnTo>
                  <a:lnTo>
                    <a:pt x="1288197" y="201786"/>
                  </a:lnTo>
                  <a:lnTo>
                    <a:pt x="1307181" y="243171"/>
                  </a:lnTo>
                  <a:lnTo>
                    <a:pt x="1321184" y="287040"/>
                  </a:lnTo>
                  <a:lnTo>
                    <a:pt x="1329847" y="333037"/>
                  </a:lnTo>
                  <a:lnTo>
                    <a:pt x="1332814" y="380804"/>
                  </a:lnTo>
                  <a:lnTo>
                    <a:pt x="1329847" y="428571"/>
                  </a:lnTo>
                  <a:lnTo>
                    <a:pt x="1321184" y="474568"/>
                  </a:lnTo>
                  <a:lnTo>
                    <a:pt x="1307181" y="518437"/>
                  </a:lnTo>
                  <a:lnTo>
                    <a:pt x="1288197" y="559822"/>
                  </a:lnTo>
                  <a:lnTo>
                    <a:pt x="1264586" y="598366"/>
                  </a:lnTo>
                  <a:lnTo>
                    <a:pt x="1236708" y="633711"/>
                  </a:lnTo>
                  <a:lnTo>
                    <a:pt x="1204917" y="665502"/>
                  </a:lnTo>
                  <a:lnTo>
                    <a:pt x="1169571" y="693381"/>
                  </a:lnTo>
                  <a:lnTo>
                    <a:pt x="1131028" y="716991"/>
                  </a:lnTo>
                  <a:lnTo>
                    <a:pt x="1089643" y="735976"/>
                  </a:lnTo>
                  <a:lnTo>
                    <a:pt x="1045774" y="749978"/>
                  </a:lnTo>
                  <a:lnTo>
                    <a:pt x="999777" y="758642"/>
                  </a:lnTo>
                  <a:lnTo>
                    <a:pt x="952010" y="761609"/>
                  </a:lnTo>
                  <a:lnTo>
                    <a:pt x="380804" y="761609"/>
                  </a:lnTo>
                  <a:lnTo>
                    <a:pt x="333037" y="758642"/>
                  </a:lnTo>
                  <a:lnTo>
                    <a:pt x="287040" y="749978"/>
                  </a:lnTo>
                  <a:lnTo>
                    <a:pt x="243171" y="735976"/>
                  </a:lnTo>
                  <a:lnTo>
                    <a:pt x="201786" y="716991"/>
                  </a:lnTo>
                  <a:lnTo>
                    <a:pt x="163242" y="693381"/>
                  </a:lnTo>
                  <a:lnTo>
                    <a:pt x="127897" y="665502"/>
                  </a:lnTo>
                  <a:lnTo>
                    <a:pt x="96106" y="633711"/>
                  </a:lnTo>
                  <a:lnTo>
                    <a:pt x="68227" y="598366"/>
                  </a:lnTo>
                  <a:lnTo>
                    <a:pt x="44617" y="559822"/>
                  </a:lnTo>
                  <a:lnTo>
                    <a:pt x="25632" y="518437"/>
                  </a:lnTo>
                  <a:lnTo>
                    <a:pt x="11630" y="474568"/>
                  </a:lnTo>
                  <a:lnTo>
                    <a:pt x="2967" y="428571"/>
                  </a:lnTo>
                  <a:lnTo>
                    <a:pt x="0" y="380804"/>
                  </a:lnTo>
                  <a:lnTo>
                    <a:pt x="2967" y="333037"/>
                  </a:lnTo>
                  <a:lnTo>
                    <a:pt x="11630" y="287040"/>
                  </a:lnTo>
                  <a:lnTo>
                    <a:pt x="25632" y="243171"/>
                  </a:lnTo>
                  <a:lnTo>
                    <a:pt x="44617" y="201786"/>
                  </a:lnTo>
                  <a:lnTo>
                    <a:pt x="68227" y="163242"/>
                  </a:lnTo>
                  <a:lnTo>
                    <a:pt x="96106" y="127897"/>
                  </a:lnTo>
                  <a:lnTo>
                    <a:pt x="127897" y="96106"/>
                  </a:lnTo>
                  <a:lnTo>
                    <a:pt x="163242" y="68227"/>
                  </a:lnTo>
                  <a:lnTo>
                    <a:pt x="201786" y="44617"/>
                  </a:lnTo>
                  <a:lnTo>
                    <a:pt x="243171" y="25632"/>
                  </a:lnTo>
                  <a:lnTo>
                    <a:pt x="287040" y="11630"/>
                  </a:lnTo>
                  <a:lnTo>
                    <a:pt x="333037" y="2967"/>
                  </a:lnTo>
                  <a:lnTo>
                    <a:pt x="380804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object 31">
            <a:extLst>
              <a:ext uri="{FF2B5EF4-FFF2-40B4-BE49-F238E27FC236}">
                <a16:creationId xmlns:a16="http://schemas.microsoft.com/office/drawing/2014/main" id="{8DCB896D-8CB0-E9E3-037E-EC6B7C3879DE}"/>
              </a:ext>
            </a:extLst>
          </p:cNvPr>
          <p:cNvSpPr txBox="1"/>
          <p:nvPr/>
        </p:nvSpPr>
        <p:spPr>
          <a:xfrm>
            <a:off x="6320766" y="2852708"/>
            <a:ext cx="9645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2865" marR="5080" indent="-50800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Classifier Training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2">
            <a:extLst>
              <a:ext uri="{FF2B5EF4-FFF2-40B4-BE49-F238E27FC236}">
                <a16:creationId xmlns:a16="http://schemas.microsoft.com/office/drawing/2014/main" id="{C7C0F73F-2A80-5F92-EF8F-56713AB996FC}"/>
              </a:ext>
            </a:extLst>
          </p:cNvPr>
          <p:cNvGrpSpPr/>
          <p:nvPr/>
        </p:nvGrpSpPr>
        <p:grpSpPr>
          <a:xfrm>
            <a:off x="4092267" y="2751291"/>
            <a:ext cx="1485265" cy="787400"/>
            <a:chOff x="3357751" y="2751291"/>
            <a:chExt cx="1485265" cy="787400"/>
          </a:xfrm>
        </p:grpSpPr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9FDFE6BB-68DB-038D-495F-860BC96F8289}"/>
                </a:ext>
              </a:extLst>
            </p:cNvPr>
            <p:cNvSpPr/>
            <p:nvPr/>
          </p:nvSpPr>
          <p:spPr>
            <a:xfrm>
              <a:off x="3370451" y="2763991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332812" y="0"/>
                  </a:moveTo>
                  <a:lnTo>
                    <a:pt x="126937" y="0"/>
                  </a:lnTo>
                  <a:lnTo>
                    <a:pt x="77527" y="9975"/>
                  </a:lnTo>
                  <a:lnTo>
                    <a:pt x="37178" y="37178"/>
                  </a:lnTo>
                  <a:lnTo>
                    <a:pt x="9975" y="77527"/>
                  </a:lnTo>
                  <a:lnTo>
                    <a:pt x="0" y="126937"/>
                  </a:lnTo>
                  <a:lnTo>
                    <a:pt x="0" y="634671"/>
                  </a:lnTo>
                  <a:lnTo>
                    <a:pt x="9975" y="684081"/>
                  </a:lnTo>
                  <a:lnTo>
                    <a:pt x="37178" y="724429"/>
                  </a:lnTo>
                  <a:lnTo>
                    <a:pt x="77527" y="751633"/>
                  </a:lnTo>
                  <a:lnTo>
                    <a:pt x="126937" y="761608"/>
                  </a:lnTo>
                  <a:lnTo>
                    <a:pt x="1332812" y="761608"/>
                  </a:lnTo>
                  <a:lnTo>
                    <a:pt x="1382222" y="751633"/>
                  </a:lnTo>
                  <a:lnTo>
                    <a:pt x="1422571" y="724429"/>
                  </a:lnTo>
                  <a:lnTo>
                    <a:pt x="1449775" y="684081"/>
                  </a:lnTo>
                  <a:lnTo>
                    <a:pt x="1459750" y="634671"/>
                  </a:lnTo>
                  <a:lnTo>
                    <a:pt x="1459750" y="126937"/>
                  </a:lnTo>
                  <a:lnTo>
                    <a:pt x="1449775" y="77527"/>
                  </a:lnTo>
                  <a:lnTo>
                    <a:pt x="1422571" y="37178"/>
                  </a:lnTo>
                  <a:lnTo>
                    <a:pt x="1382222" y="9975"/>
                  </a:lnTo>
                  <a:lnTo>
                    <a:pt x="1332812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78D756CA-B6F0-E119-BE5E-E8E2B8F2FF1E}"/>
                </a:ext>
              </a:extLst>
            </p:cNvPr>
            <p:cNvSpPr/>
            <p:nvPr/>
          </p:nvSpPr>
          <p:spPr>
            <a:xfrm>
              <a:off x="3370451" y="2763991"/>
              <a:ext cx="1459865" cy="762000"/>
            </a:xfrm>
            <a:custGeom>
              <a:avLst/>
              <a:gdLst/>
              <a:ahLst/>
              <a:cxnLst/>
              <a:rect l="l" t="t" r="r" b="b"/>
              <a:pathLst>
                <a:path w="1459864" h="762000">
                  <a:moveTo>
                    <a:pt x="126937" y="0"/>
                  </a:moveTo>
                  <a:lnTo>
                    <a:pt x="1332812" y="0"/>
                  </a:lnTo>
                  <a:lnTo>
                    <a:pt x="1382222" y="9975"/>
                  </a:lnTo>
                  <a:lnTo>
                    <a:pt x="1422571" y="37179"/>
                  </a:lnTo>
                  <a:lnTo>
                    <a:pt x="1449775" y="77527"/>
                  </a:lnTo>
                  <a:lnTo>
                    <a:pt x="1459750" y="126937"/>
                  </a:lnTo>
                  <a:lnTo>
                    <a:pt x="1459750" y="634671"/>
                  </a:lnTo>
                  <a:lnTo>
                    <a:pt x="1449775" y="684081"/>
                  </a:lnTo>
                  <a:lnTo>
                    <a:pt x="1422571" y="724429"/>
                  </a:lnTo>
                  <a:lnTo>
                    <a:pt x="1382222" y="751633"/>
                  </a:lnTo>
                  <a:lnTo>
                    <a:pt x="1332812" y="761609"/>
                  </a:lnTo>
                  <a:lnTo>
                    <a:pt x="126937" y="761609"/>
                  </a:lnTo>
                  <a:lnTo>
                    <a:pt x="77527" y="751633"/>
                  </a:lnTo>
                  <a:lnTo>
                    <a:pt x="37179" y="724429"/>
                  </a:lnTo>
                  <a:lnTo>
                    <a:pt x="9975" y="684081"/>
                  </a:lnTo>
                  <a:lnTo>
                    <a:pt x="0" y="634671"/>
                  </a:lnTo>
                  <a:lnTo>
                    <a:pt x="0" y="126937"/>
                  </a:lnTo>
                  <a:lnTo>
                    <a:pt x="9975" y="77527"/>
                  </a:lnTo>
                  <a:lnTo>
                    <a:pt x="37179" y="37179"/>
                  </a:lnTo>
                  <a:lnTo>
                    <a:pt x="77527" y="9975"/>
                  </a:lnTo>
                  <a:lnTo>
                    <a:pt x="126937" y="0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" name="object 35">
            <a:extLst>
              <a:ext uri="{FF2B5EF4-FFF2-40B4-BE49-F238E27FC236}">
                <a16:creationId xmlns:a16="http://schemas.microsoft.com/office/drawing/2014/main" id="{953CCFD5-238B-F1DB-8D98-732FA23C2706}"/>
              </a:ext>
            </a:extLst>
          </p:cNvPr>
          <p:cNvSpPr txBox="1"/>
          <p:nvPr/>
        </p:nvSpPr>
        <p:spPr>
          <a:xfrm>
            <a:off x="4295570" y="2852708"/>
            <a:ext cx="10788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29539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Feature Extraction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38" name="object 36">
            <a:extLst>
              <a:ext uri="{FF2B5EF4-FFF2-40B4-BE49-F238E27FC236}">
                <a16:creationId xmlns:a16="http://schemas.microsoft.com/office/drawing/2014/main" id="{F88B7527-6826-99A3-0D86-F6577557C482}"/>
              </a:ext>
            </a:extLst>
          </p:cNvPr>
          <p:cNvGrpSpPr/>
          <p:nvPr/>
        </p:nvGrpSpPr>
        <p:grpSpPr>
          <a:xfrm>
            <a:off x="3584528" y="2307018"/>
            <a:ext cx="5616575" cy="1168400"/>
            <a:chOff x="2850012" y="2307018"/>
            <a:chExt cx="5616575" cy="1168400"/>
          </a:xfrm>
        </p:grpSpPr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9BF32DD3-DBF2-AA22-5B87-7ED14B42DFF9}"/>
                </a:ext>
              </a:extLst>
            </p:cNvPr>
            <p:cNvSpPr/>
            <p:nvPr/>
          </p:nvSpPr>
          <p:spPr>
            <a:xfrm>
              <a:off x="2862712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0"/>
                  </a:moveTo>
                  <a:lnTo>
                    <a:pt x="317337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7" y="190402"/>
                  </a:lnTo>
                  <a:lnTo>
                    <a:pt x="317337" y="253870"/>
                  </a:lnTo>
                  <a:lnTo>
                    <a:pt x="444272" y="126935"/>
                  </a:lnTo>
                  <a:lnTo>
                    <a:pt x="317337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CF98549D-6B16-E385-1BF5-0546D83D47C1}"/>
                </a:ext>
              </a:extLst>
            </p:cNvPr>
            <p:cNvSpPr/>
            <p:nvPr/>
          </p:nvSpPr>
          <p:spPr>
            <a:xfrm>
              <a:off x="2862712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8C76FDD1-7F3C-5747-1DD6-2A3BBF70C59D}"/>
                </a:ext>
              </a:extLst>
            </p:cNvPr>
            <p:cNvSpPr/>
            <p:nvPr/>
          </p:nvSpPr>
          <p:spPr>
            <a:xfrm>
              <a:off x="4893669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0"/>
                  </a:moveTo>
                  <a:lnTo>
                    <a:pt x="317337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7" y="190402"/>
                  </a:lnTo>
                  <a:lnTo>
                    <a:pt x="317337" y="253870"/>
                  </a:lnTo>
                  <a:lnTo>
                    <a:pt x="444271" y="126935"/>
                  </a:lnTo>
                  <a:lnTo>
                    <a:pt x="317337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7836BB7D-3DB0-8E53-5DD4-96E9385ED4C2}"/>
                </a:ext>
              </a:extLst>
            </p:cNvPr>
            <p:cNvSpPr/>
            <p:nvPr/>
          </p:nvSpPr>
          <p:spPr>
            <a:xfrm>
              <a:off x="4893669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DCE01D1-BC6F-F0D8-B441-8AFC4F85A5F0}"/>
                </a:ext>
              </a:extLst>
            </p:cNvPr>
            <p:cNvSpPr/>
            <p:nvPr/>
          </p:nvSpPr>
          <p:spPr>
            <a:xfrm>
              <a:off x="5972615" y="2319718"/>
              <a:ext cx="254000" cy="381000"/>
            </a:xfrm>
            <a:custGeom>
              <a:avLst/>
              <a:gdLst/>
              <a:ahLst/>
              <a:cxnLst/>
              <a:rect l="l" t="t" r="r" b="b"/>
              <a:pathLst>
                <a:path w="254000" h="381000">
                  <a:moveTo>
                    <a:pt x="190402" y="0"/>
                  </a:moveTo>
                  <a:lnTo>
                    <a:pt x="63466" y="0"/>
                  </a:lnTo>
                  <a:lnTo>
                    <a:pt x="63466" y="253870"/>
                  </a:lnTo>
                  <a:lnTo>
                    <a:pt x="0" y="253870"/>
                  </a:lnTo>
                  <a:lnTo>
                    <a:pt x="126933" y="380805"/>
                  </a:lnTo>
                  <a:lnTo>
                    <a:pt x="253869" y="253870"/>
                  </a:lnTo>
                  <a:lnTo>
                    <a:pt x="190402" y="253870"/>
                  </a:lnTo>
                  <a:lnTo>
                    <a:pt x="190402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0CA17DB9-4A46-BB23-91FF-8F03BD888CD3}"/>
                </a:ext>
              </a:extLst>
            </p:cNvPr>
            <p:cNvSpPr/>
            <p:nvPr/>
          </p:nvSpPr>
          <p:spPr>
            <a:xfrm>
              <a:off x="5972615" y="2319718"/>
              <a:ext cx="254000" cy="381000"/>
            </a:xfrm>
            <a:custGeom>
              <a:avLst/>
              <a:gdLst/>
              <a:ahLst/>
              <a:cxnLst/>
              <a:rect l="l" t="t" r="r" b="b"/>
              <a:pathLst>
                <a:path w="254000" h="381000">
                  <a:moveTo>
                    <a:pt x="63467" y="253869"/>
                  </a:moveTo>
                  <a:lnTo>
                    <a:pt x="0" y="253869"/>
                  </a:lnTo>
                  <a:lnTo>
                    <a:pt x="126934" y="380804"/>
                  </a:lnTo>
                  <a:lnTo>
                    <a:pt x="253869" y="253869"/>
                  </a:lnTo>
                  <a:lnTo>
                    <a:pt x="190402" y="253869"/>
                  </a:lnTo>
                  <a:lnTo>
                    <a:pt x="190402" y="0"/>
                  </a:lnTo>
                  <a:lnTo>
                    <a:pt x="63467" y="0"/>
                  </a:lnTo>
                  <a:lnTo>
                    <a:pt x="63467" y="253869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41B0AB71-7F0A-8774-71EF-E7A91C9E102E}"/>
                </a:ext>
              </a:extLst>
            </p:cNvPr>
            <p:cNvSpPr/>
            <p:nvPr/>
          </p:nvSpPr>
          <p:spPr>
            <a:xfrm>
              <a:off x="6797691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6" y="0"/>
                  </a:moveTo>
                  <a:lnTo>
                    <a:pt x="317336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6" y="190402"/>
                  </a:lnTo>
                  <a:lnTo>
                    <a:pt x="317336" y="253870"/>
                  </a:lnTo>
                  <a:lnTo>
                    <a:pt x="444271" y="126935"/>
                  </a:lnTo>
                  <a:lnTo>
                    <a:pt x="317336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4BD83864-BA23-1843-6C7A-F1EEC420892D}"/>
                </a:ext>
              </a:extLst>
            </p:cNvPr>
            <p:cNvSpPr/>
            <p:nvPr/>
          </p:nvSpPr>
          <p:spPr>
            <a:xfrm>
              <a:off x="6797691" y="3017860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7C19CD04-93EB-2AA9-AE03-02016249A89D}"/>
                </a:ext>
              </a:extLst>
            </p:cNvPr>
            <p:cNvSpPr/>
            <p:nvPr/>
          </p:nvSpPr>
          <p:spPr>
            <a:xfrm>
              <a:off x="7305430" y="2716579"/>
              <a:ext cx="1148715" cy="746125"/>
            </a:xfrm>
            <a:custGeom>
              <a:avLst/>
              <a:gdLst/>
              <a:ahLst/>
              <a:cxnLst/>
              <a:rect l="l" t="t" r="r" b="b"/>
              <a:pathLst>
                <a:path w="1148715" h="746125">
                  <a:moveTo>
                    <a:pt x="1023965" y="0"/>
                  </a:moveTo>
                  <a:lnTo>
                    <a:pt x="124261" y="0"/>
                  </a:lnTo>
                  <a:lnTo>
                    <a:pt x="75893" y="9765"/>
                  </a:lnTo>
                  <a:lnTo>
                    <a:pt x="36395" y="36395"/>
                  </a:lnTo>
                  <a:lnTo>
                    <a:pt x="9765" y="75893"/>
                  </a:lnTo>
                  <a:lnTo>
                    <a:pt x="0" y="124261"/>
                  </a:lnTo>
                  <a:lnTo>
                    <a:pt x="0" y="621291"/>
                  </a:lnTo>
                  <a:lnTo>
                    <a:pt x="9765" y="669660"/>
                  </a:lnTo>
                  <a:lnTo>
                    <a:pt x="36395" y="709158"/>
                  </a:lnTo>
                  <a:lnTo>
                    <a:pt x="75893" y="735788"/>
                  </a:lnTo>
                  <a:lnTo>
                    <a:pt x="124261" y="745553"/>
                  </a:lnTo>
                  <a:lnTo>
                    <a:pt x="1023965" y="745553"/>
                  </a:lnTo>
                  <a:lnTo>
                    <a:pt x="1072333" y="735788"/>
                  </a:lnTo>
                  <a:lnTo>
                    <a:pt x="1111831" y="709158"/>
                  </a:lnTo>
                  <a:lnTo>
                    <a:pt x="1138462" y="669660"/>
                  </a:lnTo>
                  <a:lnTo>
                    <a:pt x="1148227" y="621291"/>
                  </a:lnTo>
                  <a:lnTo>
                    <a:pt x="1148227" y="124261"/>
                  </a:lnTo>
                  <a:lnTo>
                    <a:pt x="1138462" y="75893"/>
                  </a:lnTo>
                  <a:lnTo>
                    <a:pt x="1111831" y="36395"/>
                  </a:lnTo>
                  <a:lnTo>
                    <a:pt x="1072333" y="9765"/>
                  </a:lnTo>
                  <a:lnTo>
                    <a:pt x="1023965" y="0"/>
                  </a:lnTo>
                  <a:close/>
                </a:path>
              </a:pathLst>
            </a:custGeom>
            <a:solidFill>
              <a:srgbClr val="CDF8F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124D8142-F894-C7AD-BABE-8E3A6D356AE5}"/>
                </a:ext>
              </a:extLst>
            </p:cNvPr>
            <p:cNvSpPr/>
            <p:nvPr/>
          </p:nvSpPr>
          <p:spPr>
            <a:xfrm>
              <a:off x="7305430" y="2716579"/>
              <a:ext cx="1148715" cy="746125"/>
            </a:xfrm>
            <a:custGeom>
              <a:avLst/>
              <a:gdLst/>
              <a:ahLst/>
              <a:cxnLst/>
              <a:rect l="l" t="t" r="r" b="b"/>
              <a:pathLst>
                <a:path w="1148715" h="746125">
                  <a:moveTo>
                    <a:pt x="124261" y="0"/>
                  </a:moveTo>
                  <a:lnTo>
                    <a:pt x="1023965" y="0"/>
                  </a:lnTo>
                  <a:lnTo>
                    <a:pt x="1072333" y="9765"/>
                  </a:lnTo>
                  <a:lnTo>
                    <a:pt x="1111831" y="36395"/>
                  </a:lnTo>
                  <a:lnTo>
                    <a:pt x="1138461" y="75893"/>
                  </a:lnTo>
                  <a:lnTo>
                    <a:pt x="1148227" y="124261"/>
                  </a:lnTo>
                  <a:lnTo>
                    <a:pt x="1148227" y="621291"/>
                  </a:lnTo>
                  <a:lnTo>
                    <a:pt x="1138461" y="669659"/>
                  </a:lnTo>
                  <a:lnTo>
                    <a:pt x="1111831" y="709157"/>
                  </a:lnTo>
                  <a:lnTo>
                    <a:pt x="1072333" y="735788"/>
                  </a:lnTo>
                  <a:lnTo>
                    <a:pt x="1023965" y="745553"/>
                  </a:lnTo>
                  <a:lnTo>
                    <a:pt x="124261" y="745553"/>
                  </a:lnTo>
                  <a:lnTo>
                    <a:pt x="75893" y="735788"/>
                  </a:lnTo>
                  <a:lnTo>
                    <a:pt x="36395" y="709157"/>
                  </a:lnTo>
                  <a:lnTo>
                    <a:pt x="9765" y="669659"/>
                  </a:lnTo>
                  <a:lnTo>
                    <a:pt x="0" y="621291"/>
                  </a:lnTo>
                  <a:lnTo>
                    <a:pt x="0" y="124261"/>
                  </a:lnTo>
                  <a:lnTo>
                    <a:pt x="9765" y="75893"/>
                  </a:lnTo>
                  <a:lnTo>
                    <a:pt x="36395" y="36395"/>
                  </a:lnTo>
                  <a:lnTo>
                    <a:pt x="75893" y="9765"/>
                  </a:lnTo>
                  <a:lnTo>
                    <a:pt x="124261" y="0"/>
                  </a:lnTo>
                  <a:close/>
                </a:path>
              </a:pathLst>
            </a:custGeom>
            <a:ln w="25399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object 47">
            <a:extLst>
              <a:ext uri="{FF2B5EF4-FFF2-40B4-BE49-F238E27FC236}">
                <a16:creationId xmlns:a16="http://schemas.microsoft.com/office/drawing/2014/main" id="{D63FA386-AD44-40F5-AA1F-6C4C390FB434}"/>
              </a:ext>
            </a:extLst>
          </p:cNvPr>
          <p:cNvSpPr txBox="1"/>
          <p:nvPr/>
        </p:nvSpPr>
        <p:spPr>
          <a:xfrm>
            <a:off x="8132494" y="2797268"/>
            <a:ext cx="9645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76835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Trained Classifier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2E4912A6-67EE-E202-EB93-F134FDABD22D}"/>
              </a:ext>
            </a:extLst>
          </p:cNvPr>
          <p:cNvSpPr txBox="1"/>
          <p:nvPr/>
        </p:nvSpPr>
        <p:spPr>
          <a:xfrm>
            <a:off x="6003431" y="4896267"/>
            <a:ext cx="9645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76835">
              <a:lnSpc>
                <a:spcPts val="2100"/>
              </a:lnSpc>
              <a:spcBef>
                <a:spcPts val="219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Trained Classifier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8734FD67-B19C-5F04-2C86-B3DAFF550D87}"/>
              </a:ext>
            </a:extLst>
          </p:cNvPr>
          <p:cNvGrpSpPr/>
          <p:nvPr/>
        </p:nvGrpSpPr>
        <p:grpSpPr>
          <a:xfrm>
            <a:off x="5234680" y="5048719"/>
            <a:ext cx="2500630" cy="279400"/>
            <a:chOff x="4500164" y="5048719"/>
            <a:chExt cx="2500630" cy="279400"/>
          </a:xfrm>
        </p:grpSpPr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0C406313-491C-1409-BC75-7082D1CC7F14}"/>
                </a:ext>
              </a:extLst>
            </p:cNvPr>
            <p:cNvSpPr/>
            <p:nvPr/>
          </p:nvSpPr>
          <p:spPr>
            <a:xfrm>
              <a:off x="4512864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0"/>
                  </a:moveTo>
                  <a:lnTo>
                    <a:pt x="317337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7" y="190402"/>
                  </a:lnTo>
                  <a:lnTo>
                    <a:pt x="317337" y="253870"/>
                  </a:lnTo>
                  <a:lnTo>
                    <a:pt x="444271" y="126935"/>
                  </a:lnTo>
                  <a:lnTo>
                    <a:pt x="317337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E8C8C333-46E9-67A6-E735-A23F3C99D64B}"/>
                </a:ext>
              </a:extLst>
            </p:cNvPr>
            <p:cNvSpPr/>
            <p:nvPr/>
          </p:nvSpPr>
          <p:spPr>
            <a:xfrm>
              <a:off x="4512864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3A7469B1-0027-20C2-0577-912AC0BF7B21}"/>
                </a:ext>
              </a:extLst>
            </p:cNvPr>
            <p:cNvSpPr/>
            <p:nvPr/>
          </p:nvSpPr>
          <p:spPr>
            <a:xfrm>
              <a:off x="6543820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0"/>
                  </a:moveTo>
                  <a:lnTo>
                    <a:pt x="317337" y="63468"/>
                  </a:lnTo>
                  <a:lnTo>
                    <a:pt x="0" y="63468"/>
                  </a:lnTo>
                  <a:lnTo>
                    <a:pt x="0" y="190402"/>
                  </a:lnTo>
                  <a:lnTo>
                    <a:pt x="317337" y="190402"/>
                  </a:lnTo>
                  <a:lnTo>
                    <a:pt x="317337" y="253870"/>
                  </a:lnTo>
                  <a:lnTo>
                    <a:pt x="444272" y="126935"/>
                  </a:lnTo>
                  <a:lnTo>
                    <a:pt x="317337" y="0"/>
                  </a:lnTo>
                  <a:close/>
                </a:path>
              </a:pathLst>
            </a:custGeom>
            <a:solidFill>
              <a:srgbClr val="1BC8A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D34FC3BE-6AF5-8AE1-E76C-8D80A2052723}"/>
                </a:ext>
              </a:extLst>
            </p:cNvPr>
            <p:cNvSpPr/>
            <p:nvPr/>
          </p:nvSpPr>
          <p:spPr>
            <a:xfrm>
              <a:off x="6543820" y="5061419"/>
              <a:ext cx="444500" cy="254000"/>
            </a:xfrm>
            <a:custGeom>
              <a:avLst/>
              <a:gdLst/>
              <a:ahLst/>
              <a:cxnLst/>
              <a:rect l="l" t="t" r="r" b="b"/>
              <a:pathLst>
                <a:path w="444500" h="254000">
                  <a:moveTo>
                    <a:pt x="317337" y="190402"/>
                  </a:moveTo>
                  <a:lnTo>
                    <a:pt x="317337" y="253869"/>
                  </a:lnTo>
                  <a:lnTo>
                    <a:pt x="444271" y="126934"/>
                  </a:lnTo>
                  <a:lnTo>
                    <a:pt x="317337" y="0"/>
                  </a:lnTo>
                  <a:lnTo>
                    <a:pt x="317337" y="63467"/>
                  </a:lnTo>
                  <a:lnTo>
                    <a:pt x="0" y="63467"/>
                  </a:lnTo>
                  <a:lnTo>
                    <a:pt x="0" y="190402"/>
                  </a:lnTo>
                  <a:lnTo>
                    <a:pt x="317337" y="190402"/>
                  </a:lnTo>
                  <a:close/>
                </a:path>
              </a:pathLst>
            </a:custGeom>
            <a:ln w="25400">
              <a:solidFill>
                <a:srgbClr val="14927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object 54">
            <a:extLst>
              <a:ext uri="{FF2B5EF4-FFF2-40B4-BE49-F238E27FC236}">
                <a16:creationId xmlns:a16="http://schemas.microsoft.com/office/drawing/2014/main" id="{4F8E2434-9D43-E7B6-0DC1-BD045B8B7026}"/>
              </a:ext>
            </a:extLst>
          </p:cNvPr>
          <p:cNvSpPr txBox="1"/>
          <p:nvPr/>
        </p:nvSpPr>
        <p:spPr>
          <a:xfrm>
            <a:off x="7865348" y="4756020"/>
            <a:ext cx="1159510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10" dirty="0">
                <a:solidFill>
                  <a:srgbClr val="FFFFFF"/>
                </a:solidFill>
                <a:latin typeface="Trebuchet MS"/>
                <a:cs typeface="Trebuchet MS"/>
              </a:rPr>
              <a:t>Prediction: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101600">
              <a:spcBef>
                <a:spcPts val="1635"/>
              </a:spcBef>
            </a:pPr>
            <a:r>
              <a:rPr b="1" kern="0" spc="-10" dirty="0">
                <a:solidFill>
                  <a:srgbClr val="00F900"/>
                </a:solidFill>
                <a:latin typeface="Trebuchet MS"/>
                <a:cs typeface="Trebuchet MS"/>
              </a:rPr>
              <a:t>Outdoor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E7C0FCA8-9954-D9F9-9A29-86A1DCC95B54}"/>
              </a:ext>
            </a:extLst>
          </p:cNvPr>
          <p:cNvSpPr/>
          <p:nvPr/>
        </p:nvSpPr>
        <p:spPr>
          <a:xfrm>
            <a:off x="7798515" y="4612302"/>
            <a:ext cx="1308735" cy="1102360"/>
          </a:xfrm>
          <a:custGeom>
            <a:avLst/>
            <a:gdLst/>
            <a:ahLst/>
            <a:cxnLst/>
            <a:rect l="l" t="t" r="r" b="b"/>
            <a:pathLst>
              <a:path w="1308734" h="1102360">
                <a:moveTo>
                  <a:pt x="183647" y="0"/>
                </a:moveTo>
                <a:lnTo>
                  <a:pt x="1124813" y="0"/>
                </a:lnTo>
                <a:lnTo>
                  <a:pt x="1173633" y="6560"/>
                </a:lnTo>
                <a:lnTo>
                  <a:pt x="1217503" y="25073"/>
                </a:lnTo>
                <a:lnTo>
                  <a:pt x="1254671" y="53789"/>
                </a:lnTo>
                <a:lnTo>
                  <a:pt x="1283387" y="90956"/>
                </a:lnTo>
                <a:lnTo>
                  <a:pt x="1301900" y="134826"/>
                </a:lnTo>
                <a:lnTo>
                  <a:pt x="1308460" y="183647"/>
                </a:lnTo>
                <a:lnTo>
                  <a:pt x="1308460" y="918214"/>
                </a:lnTo>
                <a:lnTo>
                  <a:pt x="1301900" y="967035"/>
                </a:lnTo>
                <a:lnTo>
                  <a:pt x="1283387" y="1010904"/>
                </a:lnTo>
                <a:lnTo>
                  <a:pt x="1254671" y="1048072"/>
                </a:lnTo>
                <a:lnTo>
                  <a:pt x="1217503" y="1076788"/>
                </a:lnTo>
                <a:lnTo>
                  <a:pt x="1173633" y="1095301"/>
                </a:lnTo>
                <a:lnTo>
                  <a:pt x="1124813" y="1101861"/>
                </a:lnTo>
                <a:lnTo>
                  <a:pt x="183647" y="1101861"/>
                </a:lnTo>
                <a:lnTo>
                  <a:pt x="134826" y="1095301"/>
                </a:lnTo>
                <a:lnTo>
                  <a:pt x="90956" y="1076788"/>
                </a:lnTo>
                <a:lnTo>
                  <a:pt x="53789" y="1048072"/>
                </a:lnTo>
                <a:lnTo>
                  <a:pt x="25073" y="1010904"/>
                </a:lnTo>
                <a:lnTo>
                  <a:pt x="6560" y="967035"/>
                </a:lnTo>
                <a:lnTo>
                  <a:pt x="0" y="918214"/>
                </a:lnTo>
                <a:lnTo>
                  <a:pt x="0" y="183647"/>
                </a:lnTo>
                <a:lnTo>
                  <a:pt x="6560" y="134826"/>
                </a:lnTo>
                <a:lnTo>
                  <a:pt x="25073" y="90956"/>
                </a:lnTo>
                <a:lnTo>
                  <a:pt x="53789" y="53789"/>
                </a:lnTo>
                <a:lnTo>
                  <a:pt x="90956" y="25073"/>
                </a:lnTo>
                <a:lnTo>
                  <a:pt x="134826" y="6560"/>
                </a:lnTo>
                <a:lnTo>
                  <a:pt x="183647" y="0"/>
                </a:lnTo>
                <a:close/>
              </a:path>
            </a:pathLst>
          </a:custGeom>
          <a:ln w="25400">
            <a:solidFill>
              <a:srgbClr val="14927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67439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9776536-75CA-09A5-6D80-98E095396016}"/>
              </a:ext>
            </a:extLst>
          </p:cNvPr>
          <p:cNvSpPr txBox="1">
            <a:spLocks/>
          </p:cNvSpPr>
          <p:nvPr/>
        </p:nvSpPr>
        <p:spPr>
          <a:xfrm>
            <a:off x="1140250" y="535359"/>
            <a:ext cx="7835772" cy="1094105"/>
          </a:xfrm>
          <a:prstGeom prst="rect">
            <a:avLst/>
          </a:prstGeom>
        </p:spPr>
        <p:txBody>
          <a:bodyPr vert="horz" wrap="square" lIns="0" tIns="168622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3652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What</a:t>
            </a:r>
            <a:r>
              <a:rPr kumimoji="0" lang="en-GB" sz="4100" b="0" i="0" u="none" strike="noStrike" kern="0" cap="none" spc="-9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4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are</a:t>
            </a:r>
            <a:r>
              <a:rPr kumimoji="0" lang="en-GB" sz="4100" b="0" i="0" u="none" strike="noStrike" kern="0" cap="none" spc="-9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4100" b="0" i="0" u="none" strike="noStrike" kern="0" cap="none" spc="5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Good</a:t>
            </a:r>
            <a:r>
              <a:rPr kumimoji="0" lang="en-GB" sz="4100" b="0" i="0" u="none" strike="noStrike" kern="0" cap="none" spc="-8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4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Image</a:t>
            </a:r>
            <a:r>
              <a:rPr kumimoji="0" lang="en-GB" sz="4100" b="0" i="0" u="none" strike="noStrike" kern="0" cap="none" spc="-9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4100" b="0" i="0" u="none" strike="noStrike" kern="0" cap="none" spc="-2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Features?</a:t>
            </a:r>
            <a:endParaRPr kumimoji="0" lang="en-GB" sz="4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94DDEE6-C834-227F-618B-1269E5709292}"/>
              </a:ext>
            </a:extLst>
          </p:cNvPr>
          <p:cNvSpPr txBox="1"/>
          <p:nvPr/>
        </p:nvSpPr>
        <p:spPr>
          <a:xfrm>
            <a:off x="1178882" y="1867489"/>
            <a:ext cx="927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2F47DA8-1F93-A699-6015-061816DC072B}"/>
              </a:ext>
            </a:extLst>
          </p:cNvPr>
          <p:cNvSpPr txBox="1"/>
          <p:nvPr/>
        </p:nvSpPr>
        <p:spPr>
          <a:xfrm>
            <a:off x="1419754" y="1833946"/>
            <a:ext cx="56819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2000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FFFFFF"/>
                </a:solidFill>
                <a:latin typeface="Arial"/>
                <a:cs typeface="Arial"/>
              </a:rPr>
              <a:t>analysed: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659752C-4E99-F573-B140-952AC2E90950}"/>
              </a:ext>
            </a:extLst>
          </p:cNvPr>
          <p:cNvSpPr txBox="1"/>
          <p:nvPr/>
        </p:nvSpPr>
        <p:spPr>
          <a:xfrm>
            <a:off x="1178882" y="2467296"/>
            <a:ext cx="927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7F5EABC-2BE9-9C3B-E6D0-48BFC24ED6A9}"/>
              </a:ext>
            </a:extLst>
          </p:cNvPr>
          <p:cNvSpPr txBox="1"/>
          <p:nvPr/>
        </p:nvSpPr>
        <p:spPr>
          <a:xfrm>
            <a:off x="1419754" y="2438959"/>
            <a:ext cx="5926455" cy="63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76D6FF"/>
                </a:solidFill>
                <a:latin typeface="Arial"/>
                <a:cs typeface="Arial"/>
              </a:rPr>
              <a:t>For</a:t>
            </a:r>
            <a:r>
              <a:rPr sz="2000" b="1" kern="0" spc="-6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000" b="1" kern="0" spc="-10" dirty="0">
                <a:solidFill>
                  <a:srgbClr val="76D6FF"/>
                </a:solidFill>
                <a:latin typeface="Arial"/>
                <a:cs typeface="Arial"/>
              </a:rPr>
              <a:t>objects: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0"/>
              </a:spcBef>
            </a:pP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20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shape</a:t>
            </a:r>
            <a:r>
              <a:rPr sz="20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info,</a:t>
            </a:r>
            <a:r>
              <a:rPr sz="2000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shading,</a:t>
            </a:r>
            <a:r>
              <a:rPr sz="20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shadows,</a:t>
            </a:r>
            <a:r>
              <a:rPr sz="20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texture,</a:t>
            </a:r>
            <a:r>
              <a:rPr sz="20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FFFFFF"/>
                </a:solidFill>
                <a:latin typeface="Arial"/>
                <a:cs typeface="Arial"/>
              </a:rPr>
              <a:t>colour.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5022E0E-FCCF-51FA-FBE8-AAB88DC2409A}"/>
              </a:ext>
            </a:extLst>
          </p:cNvPr>
          <p:cNvSpPr txBox="1"/>
          <p:nvPr/>
        </p:nvSpPr>
        <p:spPr>
          <a:xfrm>
            <a:off x="1178882" y="3378382"/>
            <a:ext cx="927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F77E68B-203F-3775-AF99-AED9195808BE}"/>
              </a:ext>
            </a:extLst>
          </p:cNvPr>
          <p:cNvSpPr txBox="1"/>
          <p:nvPr/>
        </p:nvSpPr>
        <p:spPr>
          <a:xfrm>
            <a:off x="1419754" y="3350046"/>
            <a:ext cx="588454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76D6FF"/>
                </a:solidFill>
                <a:latin typeface="Arial"/>
                <a:cs typeface="Arial"/>
              </a:rPr>
              <a:t>For</a:t>
            </a:r>
            <a:r>
              <a:rPr sz="2000" b="1" kern="0" spc="-6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000" b="1" kern="0" spc="-10" dirty="0">
                <a:solidFill>
                  <a:srgbClr val="76D6FF"/>
                </a:solidFill>
                <a:latin typeface="Arial"/>
                <a:cs typeface="Arial"/>
              </a:rPr>
              <a:t>scenes: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spcBef>
                <a:spcPts val="10"/>
              </a:spcBef>
            </a:pP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Geometric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layout,</a:t>
            </a:r>
            <a:r>
              <a:rPr sz="2000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gradients,</a:t>
            </a:r>
            <a:r>
              <a:rPr sz="2000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000" kern="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segments,</a:t>
            </a:r>
            <a:r>
              <a:rPr sz="2000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FFFFFF"/>
                </a:solidFill>
                <a:latin typeface="Arial"/>
                <a:cs typeface="Arial"/>
              </a:rPr>
              <a:t>texture, colour.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E59B7D1-0011-093F-FB97-E35AB4B86581}"/>
              </a:ext>
            </a:extLst>
          </p:cNvPr>
          <p:cNvSpPr txBox="1"/>
          <p:nvPr/>
        </p:nvSpPr>
        <p:spPr>
          <a:xfrm>
            <a:off x="1178882" y="4594269"/>
            <a:ext cx="927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59879334-9CE5-D4CF-3144-4C8AA6E902B3}"/>
              </a:ext>
            </a:extLst>
          </p:cNvPr>
          <p:cNvSpPr txBox="1"/>
          <p:nvPr/>
        </p:nvSpPr>
        <p:spPr>
          <a:xfrm>
            <a:off x="1419754" y="4565932"/>
            <a:ext cx="5252720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kern="0" dirty="0">
                <a:solidFill>
                  <a:srgbClr val="76D6FF"/>
                </a:solidFill>
                <a:latin typeface="Arial"/>
                <a:cs typeface="Arial"/>
              </a:rPr>
              <a:t>For</a:t>
            </a:r>
            <a:r>
              <a:rPr sz="2000" b="1" kern="0" spc="-6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000" b="1" kern="0" spc="-10" dirty="0">
                <a:solidFill>
                  <a:srgbClr val="76D6FF"/>
                </a:solidFill>
                <a:latin typeface="Arial"/>
                <a:cs typeface="Arial"/>
              </a:rPr>
              <a:t>actions/expressions: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spcBef>
                <a:spcPts val="10"/>
              </a:spcBef>
            </a:pP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2000"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shape</a:t>
            </a:r>
            <a:r>
              <a:rPr sz="2000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info,</a:t>
            </a:r>
            <a:r>
              <a:rPr sz="2000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motion,</a:t>
            </a:r>
            <a:r>
              <a:rPr sz="2000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optical</a:t>
            </a:r>
            <a:r>
              <a:rPr sz="2000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flow,</a:t>
            </a:r>
            <a:r>
              <a:rPr sz="2000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FFFFFF"/>
                </a:solidFill>
                <a:latin typeface="Arial"/>
                <a:cs typeface="Arial"/>
              </a:rPr>
              <a:t>texture, colour.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CCE7020C-6D0C-2F49-981B-9D831FDEEB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7844" y="3275383"/>
            <a:ext cx="1611655" cy="1207940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B287D71F-D8B1-282D-2697-AA1423FD59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7842" y="4646891"/>
            <a:ext cx="1611551" cy="1106214"/>
          </a:xfrm>
          <a:prstGeom prst="rect">
            <a:avLst/>
          </a:prstGeom>
        </p:spPr>
      </p:pic>
      <p:pic>
        <p:nvPicPr>
          <p:cNvPr id="15" name="object 13">
            <a:extLst>
              <a:ext uri="{FF2B5EF4-FFF2-40B4-BE49-F238E27FC236}">
                <a16:creationId xmlns:a16="http://schemas.microsoft.com/office/drawing/2014/main" id="{FE91E711-FF39-C90B-4D45-08001814AA2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1388" y="2006994"/>
            <a:ext cx="1604477" cy="10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31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pic>
        <p:nvPicPr>
          <p:cNvPr id="3" name="object 3" descr="A group of people standing around motorcycles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779" y="2777951"/>
            <a:ext cx="3285664" cy="2464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9172" y="5246346"/>
            <a:ext cx="3065261" cy="23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</a:t>
            </a:r>
            <a:r>
              <a:rPr lang="fr-FR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source:</a:t>
            </a:r>
            <a:r>
              <a:rPr lang="fr-FR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Pascal</a:t>
            </a:r>
            <a:r>
              <a:rPr lang="fr-FR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Context</a:t>
            </a:r>
            <a:r>
              <a:rPr lang="fr-FR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dataset</a:t>
            </a:r>
            <a:endParaRPr lang="fr-FR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0553" y="1825625"/>
            <a:ext cx="2454117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17" defTabSz="722376">
              <a:spcBef>
                <a:spcPts val="233"/>
              </a:spcBef>
            </a:pPr>
            <a:r>
              <a:rPr lang="en-US" sz="1738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Captioning</a:t>
            </a:r>
            <a:r>
              <a:rPr lang="en-US" sz="1738" kern="1200" spc="-3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38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task</a:t>
            </a:r>
            <a:r>
              <a:rPr lang="en-US" sz="1738" kern="1200" spc="-3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(AIC):</a:t>
            </a:r>
            <a:endParaRPr lang="en-US" sz="22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611" y="2793373"/>
            <a:ext cx="2130718" cy="97622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36119" marR="75248" defTabSz="722376">
              <a:lnSpc>
                <a:spcPts val="1422"/>
              </a:lnSpc>
              <a:spcBef>
                <a:spcPts val="300"/>
              </a:spcBef>
            </a:pP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Textual</a:t>
            </a:r>
            <a:r>
              <a:rPr lang="en-GB" sz="1264" kern="1200" spc="-67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description: Bikers</a:t>
            </a:r>
            <a:r>
              <a:rPr lang="en-GB" sz="1264" kern="1200" spc="-51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with</a:t>
            </a:r>
            <a:r>
              <a:rPr lang="en-GB" sz="1264" kern="1200" spc="-43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motorbikes</a:t>
            </a:r>
            <a:r>
              <a:rPr lang="en-GB" sz="1264" kern="1200" spc="-4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on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an</a:t>
            </a:r>
            <a:r>
              <a:rPr lang="en-GB" sz="1264" kern="1200" spc="-2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outdoor</a:t>
            </a:r>
            <a:r>
              <a:rPr lang="en-GB" sz="1264" kern="1200" spc="-24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rural</a:t>
            </a:r>
            <a:r>
              <a:rPr lang="en-GB" sz="1264" kern="1200" spc="-24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1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road,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with</a:t>
            </a:r>
            <a:r>
              <a:rPr lang="en-GB" sz="1264" kern="1200" spc="-1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trees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the </a:t>
            </a: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background.</a:t>
            </a:r>
            <a:endParaRPr lang="en-GB" sz="16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0552" y="2423472"/>
            <a:ext cx="708063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17" defTabSz="722376">
              <a:spcBef>
                <a:spcPts val="233"/>
              </a:spcBef>
            </a:pP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Input</a:t>
            </a:r>
            <a:r>
              <a:rPr lang="en-US" sz="1738" kern="1200" spc="-8" dirty="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:</a:t>
            </a:r>
            <a:endParaRPr lang="en-US" sz="2200" dirty="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9627" y="2423472"/>
            <a:ext cx="882317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6119" defTabSz="722376">
              <a:spcBef>
                <a:spcPts val="233"/>
              </a:spcBef>
            </a:pP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Output</a:t>
            </a:r>
            <a:r>
              <a:rPr lang="en-US" sz="1738" kern="1200" spc="-8" dirty="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:</a:t>
            </a:r>
            <a:endParaRPr lang="en-US" sz="2200" dirty="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vert="horz" lIns="0" tIns="231207" rIns="0" bIns="0" rtlCol="0" anchor="ctr">
            <a:normAutofit/>
          </a:bodyPr>
          <a:lstStyle/>
          <a:p>
            <a:pPr marL="109855">
              <a:spcBef>
                <a:spcPts val="100"/>
              </a:spcBef>
            </a:pPr>
            <a:r>
              <a:rPr lang="en-GB"/>
              <a:t>Local</a:t>
            </a:r>
            <a:r>
              <a:rPr lang="en-GB" spc="-5"/>
              <a:t> </a:t>
            </a:r>
            <a:r>
              <a:rPr lang="en-GB"/>
              <a:t>and</a:t>
            </a:r>
            <a:r>
              <a:rPr lang="en-GB" spc="-5"/>
              <a:t> </a:t>
            </a:r>
            <a:r>
              <a:rPr lang="en-GB"/>
              <a:t>Global Image</a:t>
            </a:r>
            <a:r>
              <a:rPr lang="en-GB" spc="-5"/>
              <a:t> </a:t>
            </a:r>
            <a:r>
              <a:rPr lang="en-GB" spc="-10"/>
              <a:t>Representations</a:t>
            </a:r>
            <a:endParaRPr lang="en-GB"/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8059040" y="5847977"/>
            <a:ext cx="2190116" cy="1740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40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627" y="1859203"/>
            <a:ext cx="3460429" cy="20406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1059" y="1825625"/>
            <a:ext cx="3319518" cy="21601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94989" y="3983153"/>
            <a:ext cx="2755896" cy="12679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0033" defTabSz="722376">
              <a:spcBef>
                <a:spcPts val="241"/>
              </a:spcBef>
            </a:pPr>
            <a:r>
              <a:rPr lang="en-GB" sz="189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Global </a:t>
            </a:r>
            <a:r>
              <a:rPr lang="en-GB" sz="1896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Representations</a:t>
            </a:r>
            <a:endParaRPr lang="en-GB" sz="1896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22"/>
              </a:spcBef>
            </a:pPr>
            <a:r>
              <a:rPr lang="en-GB" sz="1422" b="1" kern="1200">
                <a:solidFill>
                  <a:srgbClr val="73FA79"/>
                </a:solidFill>
                <a:latin typeface="Arial"/>
                <a:ea typeface="+mn-ea"/>
                <a:cs typeface="Arial"/>
              </a:rPr>
              <a:t>+</a:t>
            </a:r>
            <a:r>
              <a:rPr lang="en-GB" sz="1422" b="1" kern="1200" spc="-4">
                <a:solidFill>
                  <a:srgbClr val="73FA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Work well for small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articulations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11"/>
              </a:spcBef>
            </a:pPr>
            <a:r>
              <a:rPr lang="en-GB" sz="1422" b="1" kern="1200">
                <a:solidFill>
                  <a:srgbClr val="73FA79"/>
                </a:solidFill>
                <a:latin typeface="Arial"/>
                <a:ea typeface="+mn-ea"/>
                <a:cs typeface="Arial"/>
              </a:rPr>
              <a:t>+</a:t>
            </a:r>
            <a:r>
              <a:rPr lang="en-GB" sz="1422" b="1" kern="1200" spc="16">
                <a:solidFill>
                  <a:srgbClr val="73FA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Handles</a:t>
            </a:r>
            <a:r>
              <a:rPr lang="en-GB" sz="1422" kern="1200" spc="1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lower</a:t>
            </a:r>
            <a:r>
              <a:rPr lang="en-GB" sz="1422" kern="1200" spc="1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resolutions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33439" indent="-123406" defTabSz="722376">
              <a:spcBef>
                <a:spcPts val="111"/>
              </a:spcBef>
              <a:buClr>
                <a:srgbClr val="FF7E79"/>
              </a:buClr>
              <a:buFont typeface="Arial"/>
              <a:buChar char="-"/>
              <a:tabLst>
                <a:tab pos="133439" algn="l"/>
              </a:tabLst>
            </a:pP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Struggles</a:t>
            </a:r>
            <a:r>
              <a:rPr lang="en-GB" sz="1422" kern="1200" spc="4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with</a:t>
            </a:r>
            <a:r>
              <a:rPr lang="en-GB" sz="1422" kern="1200" spc="5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occlusions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33439" indent="-123406" defTabSz="722376">
              <a:spcBef>
                <a:spcPts val="111"/>
              </a:spcBef>
              <a:buClr>
                <a:srgbClr val="FF7E79"/>
              </a:buClr>
              <a:buFont typeface="Arial"/>
              <a:buChar char="-"/>
              <a:tabLst>
                <a:tab pos="133439" algn="l"/>
              </a:tabLst>
            </a:pP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Requires</a:t>
            </a:r>
            <a:r>
              <a:rPr lang="en-GB" sz="1422" kern="1200" spc="-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large</a:t>
            </a:r>
            <a:r>
              <a:rPr lang="en-GB" sz="1422" kern="1200" spc="-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training</a:t>
            </a:r>
            <a:r>
              <a:rPr lang="en-GB" sz="1422" kern="1200" spc="-2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16">
                <a:solidFill>
                  <a:srgbClr val="FFFFFF"/>
                </a:solidFill>
                <a:latin typeface="Arial"/>
                <a:ea typeface="+mn-ea"/>
                <a:cs typeface="Arial"/>
              </a:rPr>
              <a:t>sets</a:t>
            </a:r>
            <a:endParaRPr lang="en-GB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8927" y="4013752"/>
            <a:ext cx="3480865" cy="156958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0033" defTabSz="722376">
              <a:spcBef>
                <a:spcPts val="241"/>
              </a:spcBef>
            </a:pPr>
            <a:r>
              <a:rPr lang="en-GB" sz="189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Local</a:t>
            </a:r>
            <a:r>
              <a:rPr lang="en-GB" sz="1896" kern="1200" spc="4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896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Representations</a:t>
            </a:r>
            <a:endParaRPr lang="en-GB" sz="1896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22"/>
              </a:spcBef>
            </a:pPr>
            <a:r>
              <a:rPr lang="en-GB" sz="1422" b="1" kern="1200">
                <a:solidFill>
                  <a:srgbClr val="73FA79"/>
                </a:solidFill>
                <a:latin typeface="Arial"/>
                <a:ea typeface="+mn-ea"/>
                <a:cs typeface="Arial"/>
              </a:rPr>
              <a:t>+</a:t>
            </a:r>
            <a:r>
              <a:rPr lang="en-GB" sz="1422" b="1" kern="1200" spc="8">
                <a:solidFill>
                  <a:srgbClr val="73FA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Handles</a:t>
            </a:r>
            <a:r>
              <a:rPr lang="en-GB" sz="1422" kern="1200" spc="8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occlusions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11"/>
              </a:spcBef>
            </a:pPr>
            <a:r>
              <a:rPr lang="en-GB" sz="1422" b="1" kern="1200">
                <a:solidFill>
                  <a:srgbClr val="73FA79"/>
                </a:solidFill>
                <a:latin typeface="Arial"/>
                <a:ea typeface="+mn-ea"/>
                <a:cs typeface="Arial"/>
              </a:rPr>
              <a:t>+</a:t>
            </a:r>
            <a:r>
              <a:rPr lang="en-GB" sz="1422" b="1" kern="1200" spc="20">
                <a:solidFill>
                  <a:srgbClr val="73FA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Handles</a:t>
            </a:r>
            <a:r>
              <a:rPr lang="en-GB" sz="1422" kern="1200" spc="2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rotations</a:t>
            </a:r>
            <a:r>
              <a:rPr lang="en-GB" sz="1422" kern="1200" spc="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and</a:t>
            </a:r>
            <a:r>
              <a:rPr lang="en-GB" sz="1422" kern="1200" spc="2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view</a:t>
            </a:r>
            <a:r>
              <a:rPr lang="en-GB" sz="1422" kern="1200" spc="2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changes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11"/>
              </a:spcBef>
            </a:pPr>
            <a:r>
              <a:rPr lang="en-GB" sz="1422" b="1" kern="1200">
                <a:solidFill>
                  <a:srgbClr val="73FA79"/>
                </a:solidFill>
                <a:latin typeface="Arial"/>
                <a:ea typeface="+mn-ea"/>
                <a:cs typeface="Arial"/>
              </a:rPr>
              <a:t>+</a:t>
            </a:r>
            <a:r>
              <a:rPr lang="en-GB" sz="1422" b="1" kern="1200" spc="-8">
                <a:solidFill>
                  <a:srgbClr val="73FA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Handles</a:t>
            </a:r>
            <a:r>
              <a:rPr lang="en-GB" sz="142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scale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 variations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0033" defTabSz="722376">
              <a:spcBef>
                <a:spcPts val="111"/>
              </a:spcBef>
            </a:pPr>
            <a:r>
              <a:rPr lang="en-GB" sz="1422" b="1" kern="1200" spc="103">
                <a:solidFill>
                  <a:srgbClr val="FF7E79"/>
                </a:solidFill>
                <a:latin typeface="Arial"/>
                <a:ea typeface="+mn-ea"/>
                <a:cs typeface="Arial"/>
              </a:rPr>
              <a:t>-</a:t>
            </a:r>
            <a:r>
              <a:rPr lang="en-GB" sz="1422" b="1" kern="1200" spc="32">
                <a:solidFill>
                  <a:srgbClr val="FF7E79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Struggles</a:t>
            </a:r>
            <a:r>
              <a:rPr lang="en-GB" sz="1422" kern="1200" spc="3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with</a:t>
            </a:r>
            <a:r>
              <a:rPr lang="en-GB" sz="1422" kern="1200" spc="3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lower</a:t>
            </a:r>
            <a:r>
              <a:rPr lang="en-GB" sz="1422" kern="1200" spc="3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422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resolutions</a:t>
            </a:r>
            <a:endParaRPr lang="en-GB" sz="1422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74349" defTabSz="722376">
              <a:spcBef>
                <a:spcPts val="1023"/>
              </a:spcBef>
            </a:pPr>
            <a:r>
              <a:rPr lang="en-GB" sz="110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Adapted</a:t>
            </a:r>
            <a:r>
              <a:rPr lang="en-GB" sz="1106" kern="1200" spc="4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0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from</a:t>
            </a:r>
            <a:r>
              <a:rPr lang="en-GB" sz="1106" kern="1200" spc="4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06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Kristen</a:t>
            </a:r>
            <a:r>
              <a:rPr lang="en-GB" sz="1106" kern="1200" spc="4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06" kern="1200" spc="-8">
                <a:solidFill>
                  <a:srgbClr val="FFFFFF"/>
                </a:solidFill>
                <a:latin typeface="Arial"/>
                <a:ea typeface="+mn-ea"/>
                <a:cs typeface="Arial"/>
              </a:rPr>
              <a:t>Grauman</a:t>
            </a:r>
            <a:endParaRPr lang="en-GB" sz="1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BA1EB87-B042-F03E-A245-EE38B36617A6}"/>
              </a:ext>
            </a:extLst>
          </p:cNvPr>
          <p:cNvSpPr txBox="1">
            <a:spLocks/>
          </p:cNvSpPr>
          <p:nvPr/>
        </p:nvSpPr>
        <p:spPr>
          <a:xfrm>
            <a:off x="1730558" y="535359"/>
            <a:ext cx="7835772" cy="1094105"/>
          </a:xfrm>
          <a:prstGeom prst="rect">
            <a:avLst/>
          </a:prstGeom>
        </p:spPr>
        <p:txBody>
          <a:bodyPr vert="horz" wrap="square" lIns="0" tIns="1498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445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Traditional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r>
              <a:rPr kumimoji="0" lang="en-US" sz="4300" b="0" i="0" u="none" strike="noStrike" kern="0" cap="none" spc="-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43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Pipeline</a:t>
            </a:r>
            <a:endParaRPr kumimoji="0" lang="en-US" sz="43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A851ED-6DD3-AE99-4256-BAB9A96FC729}"/>
              </a:ext>
            </a:extLst>
          </p:cNvPr>
          <p:cNvSpPr txBox="1"/>
          <p:nvPr/>
        </p:nvSpPr>
        <p:spPr>
          <a:xfrm>
            <a:off x="1756490" y="3935509"/>
            <a:ext cx="10223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7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7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C7E3081-50AA-E4A6-917A-0ADDB3255841}"/>
              </a:ext>
            </a:extLst>
          </p:cNvPr>
          <p:cNvSpPr txBox="1"/>
          <p:nvPr/>
        </p:nvSpPr>
        <p:spPr>
          <a:xfrm>
            <a:off x="2031772" y="3896595"/>
            <a:ext cx="635571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2250" kern="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2250" kern="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sz="2250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50" kern="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[-1,1]</a:t>
            </a:r>
            <a:r>
              <a:rPr sz="2250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kern="0" dirty="0">
                <a:solidFill>
                  <a:srgbClr val="76D6FF"/>
                </a:solidFill>
                <a:latin typeface="Arial"/>
                <a:cs typeface="Arial"/>
              </a:rPr>
              <a:t>binary</a:t>
            </a:r>
            <a:r>
              <a:rPr sz="2250" b="1" kern="0" spc="10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250" b="1" kern="0" spc="-10" dirty="0">
                <a:solidFill>
                  <a:srgbClr val="76D6FF"/>
                </a:solidFill>
                <a:latin typeface="Arial"/>
                <a:cs typeface="Arial"/>
              </a:rPr>
              <a:t>classification</a:t>
            </a:r>
            <a:endParaRPr sz="22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FA3CF85-E04D-029C-D564-A668C5F97A32}"/>
              </a:ext>
            </a:extLst>
          </p:cNvPr>
          <p:cNvSpPr txBox="1"/>
          <p:nvPr/>
        </p:nvSpPr>
        <p:spPr>
          <a:xfrm>
            <a:off x="1756490" y="4622605"/>
            <a:ext cx="10223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7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7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48EF359-5545-9B3A-CF58-AE4A43231123}"/>
              </a:ext>
            </a:extLst>
          </p:cNvPr>
          <p:cNvSpPr txBox="1"/>
          <p:nvPr/>
        </p:nvSpPr>
        <p:spPr>
          <a:xfrm>
            <a:off x="2031772" y="4583690"/>
            <a:ext cx="7423784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250" kern="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kern="0" dirty="0">
                <a:solidFill>
                  <a:srgbClr val="76D6FF"/>
                </a:solidFill>
                <a:latin typeface="Arial"/>
                <a:cs typeface="Arial"/>
              </a:rPr>
              <a:t>one-hot</a:t>
            </a:r>
            <a:r>
              <a:rPr sz="2250" b="1" kern="0" spc="12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250" b="1" kern="0" dirty="0">
                <a:solidFill>
                  <a:srgbClr val="76D6FF"/>
                </a:solidFill>
                <a:latin typeface="Arial"/>
                <a:cs typeface="Arial"/>
              </a:rPr>
              <a:t>vector</a:t>
            </a:r>
            <a:r>
              <a:rPr sz="2250" b="1" kern="0" spc="12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[0,0,0,1,0,0]</a:t>
            </a:r>
            <a:r>
              <a:rPr sz="2250" kern="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b="1" kern="0" dirty="0">
                <a:solidFill>
                  <a:srgbClr val="76D6FF"/>
                </a:solidFill>
                <a:latin typeface="Arial"/>
                <a:cs typeface="Arial"/>
              </a:rPr>
              <a:t>multiclass</a:t>
            </a:r>
            <a:r>
              <a:rPr sz="2250" b="1" kern="0" spc="12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250" b="1" kern="0" spc="-10" dirty="0">
                <a:solidFill>
                  <a:srgbClr val="76D6FF"/>
                </a:solidFill>
                <a:latin typeface="Arial"/>
                <a:cs typeface="Arial"/>
              </a:rPr>
              <a:t>classification</a:t>
            </a:r>
            <a:endParaRPr sz="22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858CA48-8909-98EC-1504-1FC584C74C03}"/>
              </a:ext>
            </a:extLst>
          </p:cNvPr>
          <p:cNvSpPr txBox="1"/>
          <p:nvPr/>
        </p:nvSpPr>
        <p:spPr>
          <a:xfrm>
            <a:off x="1756490" y="5309119"/>
            <a:ext cx="10223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70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7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92F55CC-2382-1C07-F520-0FB5E41BC1B9}"/>
              </a:ext>
            </a:extLst>
          </p:cNvPr>
          <p:cNvSpPr txBox="1"/>
          <p:nvPr/>
        </p:nvSpPr>
        <p:spPr>
          <a:xfrm>
            <a:off x="2031772" y="5270785"/>
            <a:ext cx="6306185" cy="7302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35"/>
              </a:spcBef>
            </a:pPr>
            <a:r>
              <a:rPr sz="2250" kern="0" spc="-10" dirty="0">
                <a:solidFill>
                  <a:srgbClr val="FFFFFF"/>
                </a:solidFill>
                <a:latin typeface="Arial"/>
                <a:cs typeface="Arial"/>
              </a:rPr>
              <a:t>Trainable</a:t>
            </a:r>
            <a:r>
              <a:rPr sz="225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r>
              <a:rPr sz="225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5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sz="225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2250" kern="0" spc="-10" dirty="0">
                <a:solidFill>
                  <a:srgbClr val="FFFFFF"/>
                </a:solidFill>
                <a:latin typeface="Arial"/>
                <a:cs typeface="Arial"/>
              </a:rPr>
              <a:t>hierarchical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sz="225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SVM,</a:t>
            </a:r>
            <a:r>
              <a:rPr sz="225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225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Forest,</a:t>
            </a:r>
            <a:r>
              <a:rPr sz="225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dirty="0">
                <a:solidFill>
                  <a:srgbClr val="FFFFFF"/>
                </a:solidFill>
                <a:latin typeface="Arial"/>
                <a:cs typeface="Arial"/>
              </a:rPr>
              <a:t>Cascaded</a:t>
            </a:r>
            <a:r>
              <a:rPr sz="225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kern="0" spc="-10" dirty="0">
                <a:solidFill>
                  <a:srgbClr val="FFFFFF"/>
                </a:solidFill>
                <a:latin typeface="Arial"/>
                <a:cs typeface="Arial"/>
              </a:rPr>
              <a:t>classifier).</a:t>
            </a:r>
            <a:endParaRPr sz="22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0DADF516-DCC5-C8CD-4E3F-AAD6F32CD0E0}"/>
              </a:ext>
            </a:extLst>
          </p:cNvPr>
          <p:cNvGrpSpPr/>
          <p:nvPr/>
        </p:nvGrpSpPr>
        <p:grpSpPr>
          <a:xfrm>
            <a:off x="3068674" y="1989137"/>
            <a:ext cx="2374265" cy="1491615"/>
            <a:chOff x="1992229" y="1989137"/>
            <a:chExt cx="2374265" cy="1491615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A71F83E7-02A4-469A-6D66-0935706A98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229" y="2012137"/>
              <a:ext cx="2374146" cy="1468239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EE6543-CF54-571D-A87F-769CE06FFF0E}"/>
                </a:ext>
              </a:extLst>
            </p:cNvPr>
            <p:cNvSpPr/>
            <p:nvPr/>
          </p:nvSpPr>
          <p:spPr>
            <a:xfrm>
              <a:off x="1996992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121498" y="0"/>
                  </a:moveTo>
                  <a:lnTo>
                    <a:pt x="243123" y="0"/>
                  </a:lnTo>
                  <a:lnTo>
                    <a:pt x="194125" y="4939"/>
                  </a:lnTo>
                  <a:lnTo>
                    <a:pt x="148489" y="19105"/>
                  </a:lnTo>
                  <a:lnTo>
                    <a:pt x="107191" y="41521"/>
                  </a:lnTo>
                  <a:lnTo>
                    <a:pt x="71209" y="71209"/>
                  </a:lnTo>
                  <a:lnTo>
                    <a:pt x="41521" y="107191"/>
                  </a:lnTo>
                  <a:lnTo>
                    <a:pt x="19105" y="148489"/>
                  </a:lnTo>
                  <a:lnTo>
                    <a:pt x="4939" y="194125"/>
                  </a:lnTo>
                  <a:lnTo>
                    <a:pt x="0" y="243123"/>
                  </a:lnTo>
                  <a:lnTo>
                    <a:pt x="0" y="1215590"/>
                  </a:lnTo>
                  <a:lnTo>
                    <a:pt x="4939" y="1264588"/>
                  </a:lnTo>
                  <a:lnTo>
                    <a:pt x="19105" y="1310225"/>
                  </a:lnTo>
                  <a:lnTo>
                    <a:pt x="41521" y="1351523"/>
                  </a:lnTo>
                  <a:lnTo>
                    <a:pt x="71209" y="1387505"/>
                  </a:lnTo>
                  <a:lnTo>
                    <a:pt x="107191" y="1417192"/>
                  </a:lnTo>
                  <a:lnTo>
                    <a:pt x="148489" y="1439608"/>
                  </a:lnTo>
                  <a:lnTo>
                    <a:pt x="194125" y="1453774"/>
                  </a:lnTo>
                  <a:lnTo>
                    <a:pt x="243123" y="1458714"/>
                  </a:lnTo>
                  <a:lnTo>
                    <a:pt x="2121498" y="1458714"/>
                  </a:lnTo>
                  <a:lnTo>
                    <a:pt x="2170496" y="1453774"/>
                  </a:lnTo>
                  <a:lnTo>
                    <a:pt x="2216132" y="1439608"/>
                  </a:lnTo>
                  <a:lnTo>
                    <a:pt x="2257430" y="1417192"/>
                  </a:lnTo>
                  <a:lnTo>
                    <a:pt x="2293412" y="1387505"/>
                  </a:lnTo>
                  <a:lnTo>
                    <a:pt x="2323100" y="1351523"/>
                  </a:lnTo>
                  <a:lnTo>
                    <a:pt x="2345515" y="1310225"/>
                  </a:lnTo>
                  <a:lnTo>
                    <a:pt x="2359682" y="1264588"/>
                  </a:lnTo>
                  <a:lnTo>
                    <a:pt x="2364621" y="1215590"/>
                  </a:lnTo>
                  <a:lnTo>
                    <a:pt x="2364621" y="243123"/>
                  </a:lnTo>
                  <a:lnTo>
                    <a:pt x="2359682" y="194125"/>
                  </a:lnTo>
                  <a:lnTo>
                    <a:pt x="2345515" y="148489"/>
                  </a:lnTo>
                  <a:lnTo>
                    <a:pt x="2323100" y="107191"/>
                  </a:lnTo>
                  <a:lnTo>
                    <a:pt x="2293412" y="71209"/>
                  </a:lnTo>
                  <a:lnTo>
                    <a:pt x="2257430" y="41521"/>
                  </a:lnTo>
                  <a:lnTo>
                    <a:pt x="2216132" y="19105"/>
                  </a:lnTo>
                  <a:lnTo>
                    <a:pt x="2170496" y="4939"/>
                  </a:lnTo>
                  <a:lnTo>
                    <a:pt x="21214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EFE4073-5343-1CC8-4801-416ACD0B78AE}"/>
                </a:ext>
              </a:extLst>
            </p:cNvPr>
            <p:cNvSpPr/>
            <p:nvPr/>
          </p:nvSpPr>
          <p:spPr>
            <a:xfrm>
              <a:off x="1996992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43123" y="0"/>
                  </a:moveTo>
                  <a:lnTo>
                    <a:pt x="2121498" y="0"/>
                  </a:lnTo>
                  <a:lnTo>
                    <a:pt x="2170496" y="4939"/>
                  </a:lnTo>
                  <a:lnTo>
                    <a:pt x="2216132" y="19105"/>
                  </a:lnTo>
                  <a:lnTo>
                    <a:pt x="2257430" y="41521"/>
                  </a:lnTo>
                  <a:lnTo>
                    <a:pt x="2293412" y="71209"/>
                  </a:lnTo>
                  <a:lnTo>
                    <a:pt x="2323100" y="107190"/>
                  </a:lnTo>
                  <a:lnTo>
                    <a:pt x="2345515" y="148489"/>
                  </a:lnTo>
                  <a:lnTo>
                    <a:pt x="2359682" y="194125"/>
                  </a:lnTo>
                  <a:lnTo>
                    <a:pt x="2364621" y="243123"/>
                  </a:lnTo>
                  <a:lnTo>
                    <a:pt x="2364621" y="1215590"/>
                  </a:lnTo>
                  <a:lnTo>
                    <a:pt x="2359682" y="1264588"/>
                  </a:lnTo>
                  <a:lnTo>
                    <a:pt x="2345515" y="1310225"/>
                  </a:lnTo>
                  <a:lnTo>
                    <a:pt x="2323100" y="1351523"/>
                  </a:lnTo>
                  <a:lnTo>
                    <a:pt x="2293412" y="1387504"/>
                  </a:lnTo>
                  <a:lnTo>
                    <a:pt x="2257430" y="1417192"/>
                  </a:lnTo>
                  <a:lnTo>
                    <a:pt x="2216132" y="1439608"/>
                  </a:lnTo>
                  <a:lnTo>
                    <a:pt x="2170496" y="1453774"/>
                  </a:lnTo>
                  <a:lnTo>
                    <a:pt x="2121498" y="1458714"/>
                  </a:lnTo>
                  <a:lnTo>
                    <a:pt x="243123" y="1458714"/>
                  </a:lnTo>
                  <a:lnTo>
                    <a:pt x="194125" y="1453774"/>
                  </a:lnTo>
                  <a:lnTo>
                    <a:pt x="148489" y="1439608"/>
                  </a:lnTo>
                  <a:lnTo>
                    <a:pt x="107190" y="1417192"/>
                  </a:lnTo>
                  <a:lnTo>
                    <a:pt x="71209" y="1387504"/>
                  </a:lnTo>
                  <a:lnTo>
                    <a:pt x="41521" y="1351523"/>
                  </a:lnTo>
                  <a:lnTo>
                    <a:pt x="19105" y="1310225"/>
                  </a:lnTo>
                  <a:lnTo>
                    <a:pt x="4939" y="1264588"/>
                  </a:lnTo>
                  <a:lnTo>
                    <a:pt x="0" y="1215590"/>
                  </a:lnTo>
                  <a:lnTo>
                    <a:pt x="0" y="243123"/>
                  </a:lnTo>
                  <a:lnTo>
                    <a:pt x="4939" y="194125"/>
                  </a:lnTo>
                  <a:lnTo>
                    <a:pt x="19105" y="148489"/>
                  </a:lnTo>
                  <a:lnTo>
                    <a:pt x="41521" y="107190"/>
                  </a:lnTo>
                  <a:lnTo>
                    <a:pt x="71209" y="71209"/>
                  </a:lnTo>
                  <a:lnTo>
                    <a:pt x="107190" y="41521"/>
                  </a:lnTo>
                  <a:lnTo>
                    <a:pt x="148489" y="19105"/>
                  </a:lnTo>
                  <a:lnTo>
                    <a:pt x="194125" y="4939"/>
                  </a:lnTo>
                  <a:lnTo>
                    <a:pt x="243123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596E0E54-815D-95CF-DB0E-719D29279838}"/>
              </a:ext>
            </a:extLst>
          </p:cNvPr>
          <p:cNvGrpSpPr/>
          <p:nvPr/>
        </p:nvGrpSpPr>
        <p:grpSpPr>
          <a:xfrm>
            <a:off x="5595450" y="1600900"/>
            <a:ext cx="3124835" cy="2244725"/>
            <a:chOff x="4519005" y="1600900"/>
            <a:chExt cx="3124835" cy="2244725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CC1A17E8-9B79-621C-D709-9570403DB5E7}"/>
                </a:ext>
              </a:extLst>
            </p:cNvPr>
            <p:cNvSpPr/>
            <p:nvPr/>
          </p:nvSpPr>
          <p:spPr>
            <a:xfrm>
              <a:off x="4531705" y="1613600"/>
              <a:ext cx="3099435" cy="2219325"/>
            </a:xfrm>
            <a:custGeom>
              <a:avLst/>
              <a:gdLst/>
              <a:ahLst/>
              <a:cxnLst/>
              <a:rect l="l" t="t" r="r" b="b"/>
              <a:pathLst>
                <a:path w="3099434" h="2219325">
                  <a:moveTo>
                    <a:pt x="2645249" y="324915"/>
                  </a:moveTo>
                  <a:lnTo>
                    <a:pt x="2686490" y="355582"/>
                  </a:lnTo>
                  <a:lnTo>
                    <a:pt x="2725767" y="387082"/>
                  </a:lnTo>
                  <a:lnTo>
                    <a:pt x="2763080" y="419376"/>
                  </a:lnTo>
                  <a:lnTo>
                    <a:pt x="2798429" y="452421"/>
                  </a:lnTo>
                  <a:lnTo>
                    <a:pt x="2831815" y="486177"/>
                  </a:lnTo>
                  <a:lnTo>
                    <a:pt x="2863236" y="520604"/>
                  </a:lnTo>
                  <a:lnTo>
                    <a:pt x="2892694" y="555660"/>
                  </a:lnTo>
                  <a:lnTo>
                    <a:pt x="2920188" y="591306"/>
                  </a:lnTo>
                  <a:lnTo>
                    <a:pt x="2945718" y="627501"/>
                  </a:lnTo>
                  <a:lnTo>
                    <a:pt x="2969284" y="664204"/>
                  </a:lnTo>
                  <a:lnTo>
                    <a:pt x="2990887" y="701374"/>
                  </a:lnTo>
                  <a:lnTo>
                    <a:pt x="3010525" y="738971"/>
                  </a:lnTo>
                  <a:lnTo>
                    <a:pt x="3028200" y="776954"/>
                  </a:lnTo>
                  <a:lnTo>
                    <a:pt x="3043911" y="815283"/>
                  </a:lnTo>
                  <a:lnTo>
                    <a:pt x="3057658" y="853916"/>
                  </a:lnTo>
                  <a:lnTo>
                    <a:pt x="3069441" y="892814"/>
                  </a:lnTo>
                  <a:lnTo>
                    <a:pt x="3079260" y="931935"/>
                  </a:lnTo>
                  <a:lnTo>
                    <a:pt x="3087115" y="971238"/>
                  </a:lnTo>
                  <a:lnTo>
                    <a:pt x="3093007" y="1010685"/>
                  </a:lnTo>
                  <a:lnTo>
                    <a:pt x="3096935" y="1050232"/>
                  </a:lnTo>
                  <a:lnTo>
                    <a:pt x="3098898" y="1089841"/>
                  </a:lnTo>
                  <a:lnTo>
                    <a:pt x="3098898" y="1129470"/>
                  </a:lnTo>
                  <a:lnTo>
                    <a:pt x="3096935" y="1169079"/>
                  </a:lnTo>
                  <a:lnTo>
                    <a:pt x="3093007" y="1208627"/>
                  </a:lnTo>
                  <a:lnTo>
                    <a:pt x="3087115" y="1248073"/>
                  </a:lnTo>
                  <a:lnTo>
                    <a:pt x="3079260" y="1287377"/>
                  </a:lnTo>
                  <a:lnTo>
                    <a:pt x="3069441" y="1326498"/>
                  </a:lnTo>
                  <a:lnTo>
                    <a:pt x="3057658" y="1365395"/>
                  </a:lnTo>
                  <a:lnTo>
                    <a:pt x="3043911" y="1404029"/>
                  </a:lnTo>
                  <a:lnTo>
                    <a:pt x="3028200" y="1442357"/>
                  </a:lnTo>
                  <a:lnTo>
                    <a:pt x="3010525" y="1480340"/>
                  </a:lnTo>
                  <a:lnTo>
                    <a:pt x="2990887" y="1517937"/>
                  </a:lnTo>
                  <a:lnTo>
                    <a:pt x="2969284" y="1555107"/>
                  </a:lnTo>
                  <a:lnTo>
                    <a:pt x="2945718" y="1591810"/>
                  </a:lnTo>
                  <a:lnTo>
                    <a:pt x="2920188" y="1628005"/>
                  </a:lnTo>
                  <a:lnTo>
                    <a:pt x="2892694" y="1663651"/>
                  </a:lnTo>
                  <a:lnTo>
                    <a:pt x="2863236" y="1698708"/>
                  </a:lnTo>
                  <a:lnTo>
                    <a:pt x="2831815" y="1733135"/>
                  </a:lnTo>
                  <a:lnTo>
                    <a:pt x="2798429" y="1766891"/>
                  </a:lnTo>
                  <a:lnTo>
                    <a:pt x="2763080" y="1799936"/>
                  </a:lnTo>
                  <a:lnTo>
                    <a:pt x="2725767" y="1832229"/>
                  </a:lnTo>
                  <a:lnTo>
                    <a:pt x="2686490" y="1863729"/>
                  </a:lnTo>
                  <a:lnTo>
                    <a:pt x="2645249" y="1894397"/>
                  </a:lnTo>
                  <a:lnTo>
                    <a:pt x="2607733" y="1920390"/>
                  </a:lnTo>
                  <a:lnTo>
                    <a:pt x="2569316" y="1945300"/>
                  </a:lnTo>
                  <a:lnTo>
                    <a:pt x="2530035" y="1969127"/>
                  </a:lnTo>
                  <a:lnTo>
                    <a:pt x="2489930" y="1991871"/>
                  </a:lnTo>
                  <a:lnTo>
                    <a:pt x="2449039" y="2013532"/>
                  </a:lnTo>
                  <a:lnTo>
                    <a:pt x="2407400" y="2034110"/>
                  </a:lnTo>
                  <a:lnTo>
                    <a:pt x="2365052" y="2053605"/>
                  </a:lnTo>
                  <a:lnTo>
                    <a:pt x="2322032" y="2072017"/>
                  </a:lnTo>
                  <a:lnTo>
                    <a:pt x="2278379" y="2089346"/>
                  </a:lnTo>
                  <a:lnTo>
                    <a:pt x="2234132" y="2105591"/>
                  </a:lnTo>
                  <a:lnTo>
                    <a:pt x="2189329" y="2120754"/>
                  </a:lnTo>
                  <a:lnTo>
                    <a:pt x="2144008" y="2134834"/>
                  </a:lnTo>
                  <a:lnTo>
                    <a:pt x="2098207" y="2147830"/>
                  </a:lnTo>
                  <a:lnTo>
                    <a:pt x="2051966" y="2159744"/>
                  </a:lnTo>
                  <a:lnTo>
                    <a:pt x="2005322" y="2170574"/>
                  </a:lnTo>
                  <a:lnTo>
                    <a:pt x="1958313" y="2180322"/>
                  </a:lnTo>
                  <a:lnTo>
                    <a:pt x="1910979" y="2188986"/>
                  </a:lnTo>
                  <a:lnTo>
                    <a:pt x="1863356" y="2196568"/>
                  </a:lnTo>
                  <a:lnTo>
                    <a:pt x="1815485" y="2203066"/>
                  </a:lnTo>
                  <a:lnTo>
                    <a:pt x="1767402" y="2208481"/>
                  </a:lnTo>
                  <a:lnTo>
                    <a:pt x="1719147" y="2212813"/>
                  </a:lnTo>
                  <a:lnTo>
                    <a:pt x="1670758" y="2216062"/>
                  </a:lnTo>
                  <a:lnTo>
                    <a:pt x="1622273" y="2218229"/>
                  </a:lnTo>
                  <a:lnTo>
                    <a:pt x="1573730" y="2219312"/>
                  </a:lnTo>
                  <a:lnTo>
                    <a:pt x="1525168" y="2219312"/>
                  </a:lnTo>
                  <a:lnTo>
                    <a:pt x="1476626" y="2218229"/>
                  </a:lnTo>
                  <a:lnTo>
                    <a:pt x="1428141" y="2216062"/>
                  </a:lnTo>
                  <a:lnTo>
                    <a:pt x="1379751" y="2212813"/>
                  </a:lnTo>
                  <a:lnTo>
                    <a:pt x="1331496" y="2208481"/>
                  </a:lnTo>
                  <a:lnTo>
                    <a:pt x="1283414" y="2203066"/>
                  </a:lnTo>
                  <a:lnTo>
                    <a:pt x="1235542" y="2196568"/>
                  </a:lnTo>
                  <a:lnTo>
                    <a:pt x="1187920" y="2188986"/>
                  </a:lnTo>
                  <a:lnTo>
                    <a:pt x="1140585" y="2180322"/>
                  </a:lnTo>
                  <a:lnTo>
                    <a:pt x="1093577" y="2170574"/>
                  </a:lnTo>
                  <a:lnTo>
                    <a:pt x="1046933" y="2159744"/>
                  </a:lnTo>
                  <a:lnTo>
                    <a:pt x="1000691" y="2147830"/>
                  </a:lnTo>
                  <a:lnTo>
                    <a:pt x="954891" y="2134834"/>
                  </a:lnTo>
                  <a:lnTo>
                    <a:pt x="909570" y="2120754"/>
                  </a:lnTo>
                  <a:lnTo>
                    <a:pt x="864767" y="2105591"/>
                  </a:lnTo>
                  <a:lnTo>
                    <a:pt x="820519" y="2089346"/>
                  </a:lnTo>
                  <a:lnTo>
                    <a:pt x="776867" y="2072017"/>
                  </a:lnTo>
                  <a:lnTo>
                    <a:pt x="733847" y="2053605"/>
                  </a:lnTo>
                  <a:lnTo>
                    <a:pt x="691498" y="2034110"/>
                  </a:lnTo>
                  <a:lnTo>
                    <a:pt x="649859" y="2013532"/>
                  </a:lnTo>
                  <a:lnTo>
                    <a:pt x="608968" y="1991871"/>
                  </a:lnTo>
                  <a:lnTo>
                    <a:pt x="568863" y="1969127"/>
                  </a:lnTo>
                  <a:lnTo>
                    <a:pt x="529583" y="1945300"/>
                  </a:lnTo>
                  <a:lnTo>
                    <a:pt x="491165" y="1920390"/>
                  </a:lnTo>
                  <a:lnTo>
                    <a:pt x="453649" y="1894397"/>
                  </a:lnTo>
                  <a:lnTo>
                    <a:pt x="412408" y="1863729"/>
                  </a:lnTo>
                  <a:lnTo>
                    <a:pt x="373131" y="1832229"/>
                  </a:lnTo>
                  <a:lnTo>
                    <a:pt x="335818" y="1799936"/>
                  </a:lnTo>
                  <a:lnTo>
                    <a:pt x="300469" y="1766891"/>
                  </a:lnTo>
                  <a:lnTo>
                    <a:pt x="267083" y="1733135"/>
                  </a:lnTo>
                  <a:lnTo>
                    <a:pt x="235662" y="1698708"/>
                  </a:lnTo>
                  <a:lnTo>
                    <a:pt x="206204" y="1663651"/>
                  </a:lnTo>
                  <a:lnTo>
                    <a:pt x="178710" y="1628005"/>
                  </a:lnTo>
                  <a:lnTo>
                    <a:pt x="153180" y="1591810"/>
                  </a:lnTo>
                  <a:lnTo>
                    <a:pt x="129614" y="1555107"/>
                  </a:lnTo>
                  <a:lnTo>
                    <a:pt x="108011" y="1517937"/>
                  </a:lnTo>
                  <a:lnTo>
                    <a:pt x="88373" y="1480340"/>
                  </a:lnTo>
                  <a:lnTo>
                    <a:pt x="70698" y="1442357"/>
                  </a:lnTo>
                  <a:lnTo>
                    <a:pt x="54987" y="1404029"/>
                  </a:lnTo>
                  <a:lnTo>
                    <a:pt x="41240" y="1365395"/>
                  </a:lnTo>
                  <a:lnTo>
                    <a:pt x="29457" y="1326498"/>
                  </a:lnTo>
                  <a:lnTo>
                    <a:pt x="19638" y="1287377"/>
                  </a:lnTo>
                  <a:lnTo>
                    <a:pt x="11783" y="1248073"/>
                  </a:lnTo>
                  <a:lnTo>
                    <a:pt x="5891" y="1208627"/>
                  </a:lnTo>
                  <a:lnTo>
                    <a:pt x="1963" y="1169079"/>
                  </a:lnTo>
                  <a:lnTo>
                    <a:pt x="0" y="1129470"/>
                  </a:lnTo>
                  <a:lnTo>
                    <a:pt x="0" y="1089841"/>
                  </a:lnTo>
                  <a:lnTo>
                    <a:pt x="1963" y="1050232"/>
                  </a:lnTo>
                  <a:lnTo>
                    <a:pt x="5891" y="1010685"/>
                  </a:lnTo>
                  <a:lnTo>
                    <a:pt x="11783" y="971238"/>
                  </a:lnTo>
                  <a:lnTo>
                    <a:pt x="19638" y="931935"/>
                  </a:lnTo>
                  <a:lnTo>
                    <a:pt x="29457" y="892814"/>
                  </a:lnTo>
                  <a:lnTo>
                    <a:pt x="41240" y="853916"/>
                  </a:lnTo>
                  <a:lnTo>
                    <a:pt x="54987" y="815283"/>
                  </a:lnTo>
                  <a:lnTo>
                    <a:pt x="70698" y="776954"/>
                  </a:lnTo>
                  <a:lnTo>
                    <a:pt x="88373" y="738971"/>
                  </a:lnTo>
                  <a:lnTo>
                    <a:pt x="108011" y="701374"/>
                  </a:lnTo>
                  <a:lnTo>
                    <a:pt x="129614" y="664204"/>
                  </a:lnTo>
                  <a:lnTo>
                    <a:pt x="153180" y="627501"/>
                  </a:lnTo>
                  <a:lnTo>
                    <a:pt x="178710" y="591306"/>
                  </a:lnTo>
                  <a:lnTo>
                    <a:pt x="206204" y="555660"/>
                  </a:lnTo>
                  <a:lnTo>
                    <a:pt x="235662" y="520604"/>
                  </a:lnTo>
                  <a:lnTo>
                    <a:pt x="267083" y="486177"/>
                  </a:lnTo>
                  <a:lnTo>
                    <a:pt x="300469" y="452421"/>
                  </a:lnTo>
                  <a:lnTo>
                    <a:pt x="335818" y="419376"/>
                  </a:lnTo>
                  <a:lnTo>
                    <a:pt x="373131" y="387082"/>
                  </a:lnTo>
                  <a:lnTo>
                    <a:pt x="412408" y="355582"/>
                  </a:lnTo>
                  <a:lnTo>
                    <a:pt x="453649" y="324915"/>
                  </a:lnTo>
                  <a:lnTo>
                    <a:pt x="491165" y="298921"/>
                  </a:lnTo>
                  <a:lnTo>
                    <a:pt x="529583" y="274011"/>
                  </a:lnTo>
                  <a:lnTo>
                    <a:pt x="568863" y="250184"/>
                  </a:lnTo>
                  <a:lnTo>
                    <a:pt x="608968" y="227440"/>
                  </a:lnTo>
                  <a:lnTo>
                    <a:pt x="649859" y="205779"/>
                  </a:lnTo>
                  <a:lnTo>
                    <a:pt x="691498" y="185201"/>
                  </a:lnTo>
                  <a:lnTo>
                    <a:pt x="733847" y="165706"/>
                  </a:lnTo>
                  <a:lnTo>
                    <a:pt x="776867" y="147294"/>
                  </a:lnTo>
                  <a:lnTo>
                    <a:pt x="820519" y="129966"/>
                  </a:lnTo>
                  <a:lnTo>
                    <a:pt x="864767" y="113720"/>
                  </a:lnTo>
                  <a:lnTo>
                    <a:pt x="909570" y="98557"/>
                  </a:lnTo>
                  <a:lnTo>
                    <a:pt x="954891" y="84477"/>
                  </a:lnTo>
                  <a:lnTo>
                    <a:pt x="1000691" y="71481"/>
                  </a:lnTo>
                  <a:lnTo>
                    <a:pt x="1046933" y="59567"/>
                  </a:lnTo>
                  <a:lnTo>
                    <a:pt x="1093577" y="48737"/>
                  </a:lnTo>
                  <a:lnTo>
                    <a:pt x="1140585" y="38989"/>
                  </a:lnTo>
                  <a:lnTo>
                    <a:pt x="1187920" y="30325"/>
                  </a:lnTo>
                  <a:lnTo>
                    <a:pt x="1235542" y="22744"/>
                  </a:lnTo>
                  <a:lnTo>
                    <a:pt x="1283414" y="16245"/>
                  </a:lnTo>
                  <a:lnTo>
                    <a:pt x="1331496" y="10830"/>
                  </a:lnTo>
                  <a:lnTo>
                    <a:pt x="1379751" y="6498"/>
                  </a:lnTo>
                  <a:lnTo>
                    <a:pt x="1428141" y="3249"/>
                  </a:lnTo>
                  <a:lnTo>
                    <a:pt x="1476626" y="1083"/>
                  </a:lnTo>
                  <a:lnTo>
                    <a:pt x="1525168" y="0"/>
                  </a:lnTo>
                  <a:lnTo>
                    <a:pt x="1573730" y="0"/>
                  </a:lnTo>
                  <a:lnTo>
                    <a:pt x="1622273" y="1083"/>
                  </a:lnTo>
                  <a:lnTo>
                    <a:pt x="1670758" y="3249"/>
                  </a:lnTo>
                  <a:lnTo>
                    <a:pt x="1719147" y="6498"/>
                  </a:lnTo>
                  <a:lnTo>
                    <a:pt x="1767402" y="10830"/>
                  </a:lnTo>
                  <a:lnTo>
                    <a:pt x="1815485" y="16245"/>
                  </a:lnTo>
                  <a:lnTo>
                    <a:pt x="1863356" y="22744"/>
                  </a:lnTo>
                  <a:lnTo>
                    <a:pt x="1910979" y="30325"/>
                  </a:lnTo>
                  <a:lnTo>
                    <a:pt x="1958313" y="38989"/>
                  </a:lnTo>
                  <a:lnTo>
                    <a:pt x="2005322" y="48737"/>
                  </a:lnTo>
                  <a:lnTo>
                    <a:pt x="2051966" y="59567"/>
                  </a:lnTo>
                  <a:lnTo>
                    <a:pt x="2098207" y="71481"/>
                  </a:lnTo>
                  <a:lnTo>
                    <a:pt x="2144008" y="84477"/>
                  </a:lnTo>
                  <a:lnTo>
                    <a:pt x="2189329" y="98557"/>
                  </a:lnTo>
                  <a:lnTo>
                    <a:pt x="2234132" y="113720"/>
                  </a:lnTo>
                  <a:lnTo>
                    <a:pt x="2278379" y="129966"/>
                  </a:lnTo>
                  <a:lnTo>
                    <a:pt x="2322032" y="147294"/>
                  </a:lnTo>
                  <a:lnTo>
                    <a:pt x="2365052" y="165706"/>
                  </a:lnTo>
                  <a:lnTo>
                    <a:pt x="2407400" y="185201"/>
                  </a:lnTo>
                  <a:lnTo>
                    <a:pt x="2449039" y="205779"/>
                  </a:lnTo>
                  <a:lnTo>
                    <a:pt x="2489930" y="227440"/>
                  </a:lnTo>
                  <a:lnTo>
                    <a:pt x="2530035" y="250184"/>
                  </a:lnTo>
                  <a:lnTo>
                    <a:pt x="2569316" y="274011"/>
                  </a:lnTo>
                  <a:lnTo>
                    <a:pt x="2607733" y="298921"/>
                  </a:lnTo>
                  <a:lnTo>
                    <a:pt x="2645249" y="324915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9CB79DC9-DB20-B467-A90E-CBEA1BFC9AA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2643" y="2012137"/>
              <a:ext cx="2374146" cy="1468239"/>
            </a:xfrm>
            <a:prstGeom prst="rect">
              <a:avLst/>
            </a:prstGeom>
          </p:spPr>
        </p:pic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919B1B04-21E5-C034-9481-B68883C6FDC5}"/>
                </a:ext>
              </a:extLst>
            </p:cNvPr>
            <p:cNvSpPr/>
            <p:nvPr/>
          </p:nvSpPr>
          <p:spPr>
            <a:xfrm>
              <a:off x="4847405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121498" y="0"/>
                  </a:moveTo>
                  <a:lnTo>
                    <a:pt x="243123" y="0"/>
                  </a:lnTo>
                  <a:lnTo>
                    <a:pt x="194125" y="4939"/>
                  </a:lnTo>
                  <a:lnTo>
                    <a:pt x="148489" y="19105"/>
                  </a:lnTo>
                  <a:lnTo>
                    <a:pt x="107191" y="41521"/>
                  </a:lnTo>
                  <a:lnTo>
                    <a:pt x="71209" y="71209"/>
                  </a:lnTo>
                  <a:lnTo>
                    <a:pt x="41521" y="107191"/>
                  </a:lnTo>
                  <a:lnTo>
                    <a:pt x="19105" y="148489"/>
                  </a:lnTo>
                  <a:lnTo>
                    <a:pt x="4939" y="194125"/>
                  </a:lnTo>
                  <a:lnTo>
                    <a:pt x="0" y="243123"/>
                  </a:lnTo>
                  <a:lnTo>
                    <a:pt x="0" y="1215590"/>
                  </a:lnTo>
                  <a:lnTo>
                    <a:pt x="4939" y="1264588"/>
                  </a:lnTo>
                  <a:lnTo>
                    <a:pt x="19105" y="1310225"/>
                  </a:lnTo>
                  <a:lnTo>
                    <a:pt x="41521" y="1351523"/>
                  </a:lnTo>
                  <a:lnTo>
                    <a:pt x="71209" y="1387505"/>
                  </a:lnTo>
                  <a:lnTo>
                    <a:pt x="107191" y="1417192"/>
                  </a:lnTo>
                  <a:lnTo>
                    <a:pt x="148489" y="1439608"/>
                  </a:lnTo>
                  <a:lnTo>
                    <a:pt x="194125" y="1453774"/>
                  </a:lnTo>
                  <a:lnTo>
                    <a:pt x="243123" y="1458714"/>
                  </a:lnTo>
                  <a:lnTo>
                    <a:pt x="2121498" y="1458714"/>
                  </a:lnTo>
                  <a:lnTo>
                    <a:pt x="2170496" y="1453774"/>
                  </a:lnTo>
                  <a:lnTo>
                    <a:pt x="2216132" y="1439608"/>
                  </a:lnTo>
                  <a:lnTo>
                    <a:pt x="2257430" y="1417192"/>
                  </a:lnTo>
                  <a:lnTo>
                    <a:pt x="2293412" y="1387505"/>
                  </a:lnTo>
                  <a:lnTo>
                    <a:pt x="2323100" y="1351523"/>
                  </a:lnTo>
                  <a:lnTo>
                    <a:pt x="2345515" y="1310225"/>
                  </a:lnTo>
                  <a:lnTo>
                    <a:pt x="2359682" y="1264588"/>
                  </a:lnTo>
                  <a:lnTo>
                    <a:pt x="2364621" y="1215590"/>
                  </a:lnTo>
                  <a:lnTo>
                    <a:pt x="2364621" y="243123"/>
                  </a:lnTo>
                  <a:lnTo>
                    <a:pt x="2359682" y="194125"/>
                  </a:lnTo>
                  <a:lnTo>
                    <a:pt x="2345515" y="148489"/>
                  </a:lnTo>
                  <a:lnTo>
                    <a:pt x="2323100" y="107191"/>
                  </a:lnTo>
                  <a:lnTo>
                    <a:pt x="2293412" y="71209"/>
                  </a:lnTo>
                  <a:lnTo>
                    <a:pt x="2257430" y="41521"/>
                  </a:lnTo>
                  <a:lnTo>
                    <a:pt x="2216132" y="19105"/>
                  </a:lnTo>
                  <a:lnTo>
                    <a:pt x="2170496" y="4939"/>
                  </a:lnTo>
                  <a:lnTo>
                    <a:pt x="212149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48889AF-BD59-BDF6-B6F4-98A1AC6380B8}"/>
                </a:ext>
              </a:extLst>
            </p:cNvPr>
            <p:cNvSpPr/>
            <p:nvPr/>
          </p:nvSpPr>
          <p:spPr>
            <a:xfrm>
              <a:off x="4847405" y="1993900"/>
              <a:ext cx="2364740" cy="1459230"/>
            </a:xfrm>
            <a:custGeom>
              <a:avLst/>
              <a:gdLst/>
              <a:ahLst/>
              <a:cxnLst/>
              <a:rect l="l" t="t" r="r" b="b"/>
              <a:pathLst>
                <a:path w="2364740" h="1459229">
                  <a:moveTo>
                    <a:pt x="243123" y="0"/>
                  </a:moveTo>
                  <a:lnTo>
                    <a:pt x="2121498" y="0"/>
                  </a:lnTo>
                  <a:lnTo>
                    <a:pt x="2170496" y="4939"/>
                  </a:lnTo>
                  <a:lnTo>
                    <a:pt x="2216132" y="19105"/>
                  </a:lnTo>
                  <a:lnTo>
                    <a:pt x="2257430" y="41521"/>
                  </a:lnTo>
                  <a:lnTo>
                    <a:pt x="2293412" y="71209"/>
                  </a:lnTo>
                  <a:lnTo>
                    <a:pt x="2323100" y="107190"/>
                  </a:lnTo>
                  <a:lnTo>
                    <a:pt x="2345515" y="148489"/>
                  </a:lnTo>
                  <a:lnTo>
                    <a:pt x="2359682" y="194125"/>
                  </a:lnTo>
                  <a:lnTo>
                    <a:pt x="2364621" y="243123"/>
                  </a:lnTo>
                  <a:lnTo>
                    <a:pt x="2364621" y="1215590"/>
                  </a:lnTo>
                  <a:lnTo>
                    <a:pt x="2359682" y="1264588"/>
                  </a:lnTo>
                  <a:lnTo>
                    <a:pt x="2345515" y="1310225"/>
                  </a:lnTo>
                  <a:lnTo>
                    <a:pt x="2323100" y="1351523"/>
                  </a:lnTo>
                  <a:lnTo>
                    <a:pt x="2293412" y="1387504"/>
                  </a:lnTo>
                  <a:lnTo>
                    <a:pt x="2257430" y="1417192"/>
                  </a:lnTo>
                  <a:lnTo>
                    <a:pt x="2216132" y="1439608"/>
                  </a:lnTo>
                  <a:lnTo>
                    <a:pt x="2170496" y="1453774"/>
                  </a:lnTo>
                  <a:lnTo>
                    <a:pt x="2121498" y="1458714"/>
                  </a:lnTo>
                  <a:lnTo>
                    <a:pt x="243123" y="1458714"/>
                  </a:lnTo>
                  <a:lnTo>
                    <a:pt x="194125" y="1453774"/>
                  </a:lnTo>
                  <a:lnTo>
                    <a:pt x="148489" y="1439608"/>
                  </a:lnTo>
                  <a:lnTo>
                    <a:pt x="107190" y="1417192"/>
                  </a:lnTo>
                  <a:lnTo>
                    <a:pt x="71209" y="1387504"/>
                  </a:lnTo>
                  <a:lnTo>
                    <a:pt x="41521" y="1351523"/>
                  </a:lnTo>
                  <a:lnTo>
                    <a:pt x="19105" y="1310225"/>
                  </a:lnTo>
                  <a:lnTo>
                    <a:pt x="4939" y="1264588"/>
                  </a:lnTo>
                  <a:lnTo>
                    <a:pt x="0" y="1215590"/>
                  </a:lnTo>
                  <a:lnTo>
                    <a:pt x="0" y="243123"/>
                  </a:lnTo>
                  <a:lnTo>
                    <a:pt x="4939" y="194125"/>
                  </a:lnTo>
                  <a:lnTo>
                    <a:pt x="19105" y="148489"/>
                  </a:lnTo>
                  <a:lnTo>
                    <a:pt x="41521" y="107190"/>
                  </a:lnTo>
                  <a:lnTo>
                    <a:pt x="71209" y="71209"/>
                  </a:lnTo>
                  <a:lnTo>
                    <a:pt x="107190" y="41521"/>
                  </a:lnTo>
                  <a:lnTo>
                    <a:pt x="148489" y="19105"/>
                  </a:lnTo>
                  <a:lnTo>
                    <a:pt x="194125" y="4939"/>
                  </a:lnTo>
                  <a:lnTo>
                    <a:pt x="243123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0A82682F-D695-BA54-BF69-A392C84DEABE}"/>
              </a:ext>
            </a:extLst>
          </p:cNvPr>
          <p:cNvSpPr txBox="1"/>
          <p:nvPr/>
        </p:nvSpPr>
        <p:spPr>
          <a:xfrm>
            <a:off x="3435476" y="2215356"/>
            <a:ext cx="1640839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600"/>
              </a:lnSpc>
              <a:spcBef>
                <a:spcPts val="219"/>
              </a:spcBef>
            </a:pPr>
            <a:r>
              <a:rPr sz="2200" kern="0" spc="-10" dirty="0">
                <a:solidFill>
                  <a:srgbClr val="FFFFFF"/>
                </a:solidFill>
                <a:latin typeface="Arial"/>
                <a:cs typeface="Arial"/>
              </a:rPr>
              <a:t>Hand-crafted feature extraction</a:t>
            </a:r>
            <a:endParaRPr sz="2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4C85255-4335-2D79-C5DD-613D2D8ED1B6}"/>
              </a:ext>
            </a:extLst>
          </p:cNvPr>
          <p:cNvSpPr txBox="1"/>
          <p:nvPr/>
        </p:nvSpPr>
        <p:spPr>
          <a:xfrm>
            <a:off x="6542481" y="2380542"/>
            <a:ext cx="1127760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4450" marR="5080" indent="-32384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Trainable classifier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81E9CF71-2AC1-717A-B974-68F33FEC3B39}"/>
              </a:ext>
            </a:extLst>
          </p:cNvPr>
          <p:cNvGrpSpPr/>
          <p:nvPr/>
        </p:nvGrpSpPr>
        <p:grpSpPr>
          <a:xfrm>
            <a:off x="2724256" y="2596935"/>
            <a:ext cx="289560" cy="279400"/>
            <a:chOff x="1647811" y="2596935"/>
            <a:chExt cx="289560" cy="279400"/>
          </a:xfrm>
        </p:grpSpPr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1240D7F4-A669-586B-11D6-6C9D38BBC69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811" y="2610199"/>
              <a:ext cx="289348" cy="266114"/>
            </a:xfrm>
            <a:prstGeom prst="rect">
              <a:avLst/>
            </a:prstGeom>
          </p:spPr>
        </p:pic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9E9E507F-2AFD-EE74-29D9-5B26C36AED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573" y="2601697"/>
              <a:ext cx="277850" cy="243118"/>
            </a:xfrm>
            <a:prstGeom prst="rect">
              <a:avLst/>
            </a:prstGeom>
          </p:spPr>
        </p:pic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38CFFF37-C96B-5A35-4922-29849B812AB9}"/>
                </a:ext>
              </a:extLst>
            </p:cNvPr>
            <p:cNvSpPr/>
            <p:nvPr/>
          </p:nvSpPr>
          <p:spPr>
            <a:xfrm>
              <a:off x="1652573" y="2601697"/>
              <a:ext cx="278130" cy="243204"/>
            </a:xfrm>
            <a:custGeom>
              <a:avLst/>
              <a:gdLst/>
              <a:ahLst/>
              <a:cxnLst/>
              <a:rect l="l" t="t" r="r" b="b"/>
              <a:pathLst>
                <a:path w="278130" h="243205">
                  <a:moveTo>
                    <a:pt x="156290" y="182339"/>
                  </a:moveTo>
                  <a:lnTo>
                    <a:pt x="156290" y="243119"/>
                  </a:lnTo>
                  <a:lnTo>
                    <a:pt x="277850" y="121559"/>
                  </a:lnTo>
                  <a:lnTo>
                    <a:pt x="156290" y="0"/>
                  </a:lnTo>
                  <a:lnTo>
                    <a:pt x="156290" y="60779"/>
                  </a:lnTo>
                  <a:lnTo>
                    <a:pt x="0" y="60779"/>
                  </a:lnTo>
                  <a:lnTo>
                    <a:pt x="0" y="182339"/>
                  </a:lnTo>
                  <a:lnTo>
                    <a:pt x="156290" y="1823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07EAF264-C193-B92C-85D1-7AF60CE44F33}"/>
              </a:ext>
            </a:extLst>
          </p:cNvPr>
          <p:cNvGrpSpPr/>
          <p:nvPr/>
        </p:nvGrpSpPr>
        <p:grpSpPr>
          <a:xfrm>
            <a:off x="8350278" y="2614300"/>
            <a:ext cx="359410" cy="245110"/>
            <a:chOff x="7273833" y="2614300"/>
            <a:chExt cx="359410" cy="245110"/>
          </a:xfrm>
        </p:grpSpPr>
        <p:pic>
          <p:nvPicPr>
            <p:cNvPr id="27" name="object 25">
              <a:extLst>
                <a:ext uri="{FF2B5EF4-FFF2-40B4-BE49-F238E27FC236}">
                  <a16:creationId xmlns:a16="http://schemas.microsoft.com/office/drawing/2014/main" id="{270FA6D7-D736-AD83-A374-94B069CFFFE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3833" y="2627566"/>
              <a:ext cx="358810" cy="231383"/>
            </a:xfrm>
            <a:prstGeom prst="rect">
              <a:avLst/>
            </a:prstGeom>
          </p:spPr>
        </p:pic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EEC2BD4D-8113-B779-A71D-7DF11E5AF5C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595" y="2619062"/>
              <a:ext cx="347311" cy="208387"/>
            </a:xfrm>
            <a:prstGeom prst="rect">
              <a:avLst/>
            </a:prstGeom>
          </p:spPr>
        </p:pic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EA5866C8-09E8-1AED-5B0F-76E5B5FF7337}"/>
                </a:ext>
              </a:extLst>
            </p:cNvPr>
            <p:cNvSpPr/>
            <p:nvPr/>
          </p:nvSpPr>
          <p:spPr>
            <a:xfrm>
              <a:off x="7278596" y="2619062"/>
              <a:ext cx="347345" cy="208915"/>
            </a:xfrm>
            <a:custGeom>
              <a:avLst/>
              <a:gdLst/>
              <a:ahLst/>
              <a:cxnLst/>
              <a:rect l="l" t="t" r="r" b="b"/>
              <a:pathLst>
                <a:path w="347345" h="208914">
                  <a:moveTo>
                    <a:pt x="243119" y="156290"/>
                  </a:moveTo>
                  <a:lnTo>
                    <a:pt x="243119" y="208387"/>
                  </a:lnTo>
                  <a:lnTo>
                    <a:pt x="347312" y="104193"/>
                  </a:lnTo>
                  <a:lnTo>
                    <a:pt x="243119" y="0"/>
                  </a:lnTo>
                  <a:lnTo>
                    <a:pt x="243119" y="52096"/>
                  </a:lnTo>
                  <a:lnTo>
                    <a:pt x="0" y="52096"/>
                  </a:lnTo>
                  <a:lnTo>
                    <a:pt x="0" y="156290"/>
                  </a:lnTo>
                  <a:lnTo>
                    <a:pt x="243119" y="156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48F0540C-B4CC-218B-DCBD-E0649BE8A2EE}"/>
              </a:ext>
            </a:extLst>
          </p:cNvPr>
          <p:cNvSpPr txBox="1"/>
          <p:nvPr/>
        </p:nvSpPr>
        <p:spPr>
          <a:xfrm>
            <a:off x="1826859" y="2367842"/>
            <a:ext cx="767080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305" marR="5080" indent="-15240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Image Pixels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473E1A30-4AE7-34FC-AD97-BA982FF1B341}"/>
              </a:ext>
            </a:extLst>
          </p:cNvPr>
          <p:cNvSpPr txBox="1"/>
          <p:nvPr/>
        </p:nvSpPr>
        <p:spPr>
          <a:xfrm>
            <a:off x="8746827" y="2367842"/>
            <a:ext cx="796925" cy="6502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64135" marR="5080" indent="-52069">
              <a:lnSpc>
                <a:spcPts val="2400"/>
              </a:lnSpc>
              <a:spcBef>
                <a:spcPts val="280"/>
              </a:spcBef>
            </a:pP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Object Class</a:t>
            </a:r>
            <a:endParaRPr sz="2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0">
            <a:extLst>
              <a:ext uri="{FF2B5EF4-FFF2-40B4-BE49-F238E27FC236}">
                <a16:creationId xmlns:a16="http://schemas.microsoft.com/office/drawing/2014/main" id="{E9CF8927-3975-9479-1375-0047786DEBE8}"/>
              </a:ext>
            </a:extLst>
          </p:cNvPr>
          <p:cNvGrpSpPr/>
          <p:nvPr/>
        </p:nvGrpSpPr>
        <p:grpSpPr>
          <a:xfrm>
            <a:off x="5502759" y="2614300"/>
            <a:ext cx="359410" cy="245110"/>
            <a:chOff x="4426314" y="2614300"/>
            <a:chExt cx="359410" cy="245110"/>
          </a:xfrm>
        </p:grpSpPr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C52D5C55-5E15-AA2B-D79E-3402EEE6647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6314" y="2627566"/>
              <a:ext cx="358810" cy="231383"/>
            </a:xfrm>
            <a:prstGeom prst="rect">
              <a:avLst/>
            </a:prstGeom>
          </p:spPr>
        </p:pic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60FF256B-10A1-96C9-D556-77CEA6931EF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1076" y="2619062"/>
              <a:ext cx="347313" cy="208387"/>
            </a:xfrm>
            <a:prstGeom prst="rect">
              <a:avLst/>
            </a:prstGeom>
          </p:spPr>
        </p:pic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BF4F8B10-C6C5-0A43-34EC-1CA345E94581}"/>
                </a:ext>
              </a:extLst>
            </p:cNvPr>
            <p:cNvSpPr/>
            <p:nvPr/>
          </p:nvSpPr>
          <p:spPr>
            <a:xfrm>
              <a:off x="4431076" y="2619062"/>
              <a:ext cx="347345" cy="208915"/>
            </a:xfrm>
            <a:custGeom>
              <a:avLst/>
              <a:gdLst/>
              <a:ahLst/>
              <a:cxnLst/>
              <a:rect l="l" t="t" r="r" b="b"/>
              <a:pathLst>
                <a:path w="347345" h="208914">
                  <a:moveTo>
                    <a:pt x="243119" y="156290"/>
                  </a:moveTo>
                  <a:lnTo>
                    <a:pt x="243119" y="208387"/>
                  </a:lnTo>
                  <a:lnTo>
                    <a:pt x="347312" y="104193"/>
                  </a:lnTo>
                  <a:lnTo>
                    <a:pt x="243119" y="0"/>
                  </a:lnTo>
                  <a:lnTo>
                    <a:pt x="243119" y="52096"/>
                  </a:lnTo>
                  <a:lnTo>
                    <a:pt x="0" y="52096"/>
                  </a:lnTo>
                  <a:lnTo>
                    <a:pt x="0" y="156290"/>
                  </a:lnTo>
                  <a:lnTo>
                    <a:pt x="243119" y="156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27479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02A05DB-973A-8A4B-5945-3DDDC3D52F0B}"/>
              </a:ext>
            </a:extLst>
          </p:cNvPr>
          <p:cNvSpPr txBox="1">
            <a:spLocks/>
          </p:cNvSpPr>
          <p:nvPr/>
        </p:nvSpPr>
        <p:spPr>
          <a:xfrm>
            <a:off x="2216694" y="535359"/>
            <a:ext cx="7835772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5095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0" cap="none" spc="-6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Visual</a:t>
            </a:r>
            <a:r>
              <a:rPr kumimoji="0" lang="en-US" sz="5600" b="0" i="0" u="none" strike="noStrike" kern="0" cap="none" spc="-28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56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Classifiers</a:t>
            </a:r>
            <a:endParaRPr kumimoji="0" lang="en-US" sz="5600" b="0" i="0" u="none" strike="noStrike" kern="0" cap="none" spc="-1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3A67E00-078D-89FF-0F4B-BFDE4B9573C6}"/>
              </a:ext>
            </a:extLst>
          </p:cNvPr>
          <p:cNvSpPr txBox="1"/>
          <p:nvPr/>
        </p:nvSpPr>
        <p:spPr>
          <a:xfrm>
            <a:off x="2204526" y="1841298"/>
            <a:ext cx="7612380" cy="37350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3500" marR="17780">
              <a:lnSpc>
                <a:spcPct val="102299"/>
              </a:lnSpc>
              <a:spcBef>
                <a:spcPts val="25"/>
              </a:spcBef>
            </a:pPr>
            <a:r>
              <a:rPr sz="2600" b="1" kern="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600" b="1" kern="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FFFFFF"/>
                </a:solidFill>
                <a:latin typeface="Arial"/>
                <a:cs typeface="Arial"/>
              </a:rPr>
              <a:t>setup:</a:t>
            </a:r>
            <a:r>
              <a:rPr sz="2600" b="1" kern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labelled</a:t>
            </a:r>
            <a:r>
              <a:rPr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kern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samples,</a:t>
            </a:r>
            <a:r>
              <a:rPr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rgbClr val="FFFFFF"/>
                </a:solidFill>
                <a:latin typeface="Arial"/>
                <a:cs typeface="Arial"/>
              </a:rPr>
              <a:t>parameters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scoring/decision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kern="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spc="-2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kern="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rgbClr val="FFFFFF"/>
                </a:solidFill>
                <a:latin typeface="Arial"/>
                <a:cs typeface="Arial"/>
              </a:rPr>
              <a:t>samples.</a:t>
            </a: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919"/>
              </a:spcBef>
            </a:pP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3500"/>
            <a:r>
              <a:rPr sz="2600" b="1" kern="0" spc="-45" dirty="0">
                <a:solidFill>
                  <a:srgbClr val="FFFFFF"/>
                </a:solidFill>
                <a:latin typeface="Arial"/>
                <a:cs typeface="Arial"/>
              </a:rPr>
              <a:t>Typical</a:t>
            </a:r>
            <a:r>
              <a:rPr sz="2600" b="1" kern="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spc="-10" dirty="0">
                <a:solidFill>
                  <a:srgbClr val="FFFFFF"/>
                </a:solidFill>
                <a:latin typeface="Arial"/>
                <a:cs typeface="Arial"/>
              </a:rPr>
              <a:t>assumptions: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75920" marR="807085" indent="-313055">
              <a:lnSpc>
                <a:spcPct val="103000"/>
              </a:lnSpc>
              <a:spcBef>
                <a:spcPts val="2950"/>
              </a:spcBef>
              <a:buSzPct val="75000"/>
              <a:buFontTx/>
              <a:buChar char="•"/>
              <a:tabLst>
                <a:tab pos="375920" algn="l"/>
              </a:tabLst>
            </a:pP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600" kern="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76D6FF"/>
                </a:solidFill>
                <a:latin typeface="Arial"/>
                <a:cs typeface="Arial"/>
              </a:rPr>
              <a:t>domain</a:t>
            </a:r>
            <a:r>
              <a:rPr sz="2600" b="1" kern="0" spc="-3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76D6FF"/>
                </a:solidFill>
                <a:latin typeface="Arial"/>
                <a:cs typeface="Arial"/>
              </a:rPr>
              <a:t>shift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3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samples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drawn</a:t>
            </a:r>
            <a:r>
              <a:rPr sz="26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6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6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distribution.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75920" indent="-312420">
              <a:buSzPct val="75000"/>
              <a:buFontTx/>
              <a:buChar char="•"/>
              <a:tabLst>
                <a:tab pos="375920" algn="l"/>
              </a:tabLst>
            </a:pP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600" kern="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76D6FF"/>
                </a:solidFill>
                <a:latin typeface="Arial"/>
                <a:cs typeface="Arial"/>
              </a:rPr>
              <a:t>label</a:t>
            </a:r>
            <a:r>
              <a:rPr sz="2600" b="1" kern="0" spc="-9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76D6FF"/>
                </a:solidFill>
                <a:latin typeface="Arial"/>
                <a:cs typeface="Arial"/>
              </a:rPr>
              <a:t>noise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600" kern="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3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600" kern="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600" kern="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600" kern="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kern="0" spc="-10" dirty="0">
                <a:solidFill>
                  <a:srgbClr val="FFFFFF"/>
                </a:solidFill>
                <a:latin typeface="Arial"/>
                <a:cs typeface="Arial"/>
              </a:rPr>
              <a:t>correct.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13204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vert="horz" lIns="0" tIns="12700" rIns="0" bIns="0" rtlCol="0" anchor="ctr">
            <a:normAutofit/>
          </a:bodyPr>
          <a:lstStyle/>
          <a:p>
            <a:pPr marL="1250950">
              <a:spcBef>
                <a:spcPts val="100"/>
              </a:spcBef>
            </a:pPr>
            <a:r>
              <a:rPr spc="-65" dirty="0"/>
              <a:t>Visual</a:t>
            </a:r>
            <a:r>
              <a:rPr spc="-285" dirty="0"/>
              <a:t> </a:t>
            </a:r>
            <a:r>
              <a:rPr spc="-10" dirty="0"/>
              <a:t>Classifiers</a:t>
            </a:r>
            <a:endParaRPr lang="en-US" spc="-10"/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8109420" y="5828653"/>
            <a:ext cx="2386110" cy="1896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766" defTabSz="786384">
              <a:lnSpc>
                <a:spcPts val="1419"/>
              </a:lnSpc>
              <a:spcAft>
                <a:spcPts val="600"/>
              </a:spcAft>
            </a:pPr>
            <a:fld id="{81D60167-4931-47E6-BA6A-407CBD079E47}" type="slidenum">
              <a:rPr sz="1548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2766" defTabSz="786384">
                <a:lnSpc>
                  <a:spcPts val="1419"/>
                </a:lnSpc>
                <a:spcAft>
                  <a:spcPts val="600"/>
                </a:spcAft>
              </a:pPr>
              <a:t>43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22253" y="1867955"/>
            <a:ext cx="119306" cy="23480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922" defTabSz="786384">
              <a:spcBef>
                <a:spcPts val="108"/>
              </a:spcBef>
            </a:pPr>
            <a:r>
              <a:rPr lang="en-US" sz="1419" b="1" kern="1200" spc="-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•</a:t>
            </a:r>
            <a:endParaRPr lang="en-US" sz="16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0135" y="1825625"/>
            <a:ext cx="5820563" cy="74013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922" defTabSz="786384">
              <a:lnSpc>
                <a:spcPts val="2266"/>
              </a:lnSpc>
              <a:spcBef>
                <a:spcPts val="116"/>
              </a:spcBef>
            </a:pPr>
            <a:r>
              <a:rPr lang="en-GB" sz="1892" b="1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Nearest</a:t>
            </a:r>
            <a:r>
              <a:rPr lang="en-GB" sz="1892" b="1" kern="1200" spc="8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892" b="1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neighbour</a:t>
            </a:r>
            <a:endParaRPr lang="en-GB" sz="189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30518" indent="-119596" defTabSz="786384">
              <a:lnSpc>
                <a:spcPts val="1638"/>
              </a:lnSpc>
              <a:buFont typeface="Trebuchet MS"/>
              <a:buChar char="-"/>
              <a:tabLst>
                <a:tab pos="130518" algn="l"/>
              </a:tabLst>
            </a:pP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take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vote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from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K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closest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neighbours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training</a:t>
            </a:r>
            <a:r>
              <a:rPr lang="en-GB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 spc="-2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set</a:t>
            </a:r>
            <a:endParaRPr lang="en-GB" sz="137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30518" indent="-119596" defTabSz="786384">
              <a:lnSpc>
                <a:spcPts val="1643"/>
              </a:lnSpc>
              <a:buChar char="-"/>
              <a:tabLst>
                <a:tab pos="130518" algn="l"/>
              </a:tabLst>
            </a:pP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Can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use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feature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space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or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learn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distance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measure</a:t>
            </a:r>
            <a:r>
              <a:rPr lang="en-GB" sz="1376" kern="1200" spc="52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(metric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learning)</a:t>
            </a:r>
            <a:endParaRPr lang="en-GB"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2253" y="2855506"/>
            <a:ext cx="119306" cy="23480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922" defTabSz="786384">
              <a:spcBef>
                <a:spcPts val="108"/>
              </a:spcBef>
            </a:pPr>
            <a:r>
              <a:rPr lang="en-US" sz="1419" b="1" kern="1200" spc="-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•</a:t>
            </a:r>
            <a:endParaRPr lang="en-US" sz="16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0136" y="2813175"/>
            <a:ext cx="6045365" cy="1159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922" defTabSz="786384">
              <a:lnSpc>
                <a:spcPts val="2266"/>
              </a:lnSpc>
              <a:spcBef>
                <a:spcPts val="116"/>
              </a:spcBef>
            </a:pPr>
            <a:r>
              <a:rPr lang="en-US" sz="1892" b="1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Learned</a:t>
            </a:r>
            <a:r>
              <a:rPr lang="en-US" sz="1892" b="1" kern="1200" spc="6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892" b="1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classifiers</a:t>
            </a:r>
            <a:endParaRPr lang="en-US" sz="189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922" defTabSz="786384">
              <a:lnSpc>
                <a:spcPts val="1638"/>
              </a:lnSpc>
            </a:pP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-</a:t>
            </a:r>
            <a:r>
              <a:rPr lang="en-US" sz="1376" kern="1200" spc="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score</a:t>
            </a:r>
            <a:r>
              <a:rPr lang="en-US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is</a:t>
            </a:r>
            <a:r>
              <a:rPr lang="en-US" sz="1376" kern="1200" spc="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</a:t>
            </a:r>
            <a:r>
              <a:rPr lang="en-US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learned</a:t>
            </a:r>
            <a:r>
              <a:rPr lang="en-US" sz="1376" kern="1200" spc="4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linear</a:t>
            </a:r>
            <a:r>
              <a:rPr lang="en-US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combination</a:t>
            </a:r>
            <a:r>
              <a:rPr lang="en-US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of</a:t>
            </a:r>
            <a:r>
              <a:rPr lang="en-US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features</a:t>
            </a:r>
            <a:endParaRPr lang="en-US" sz="137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17958" defTabSz="786384">
              <a:lnSpc>
                <a:spcPts val="1634"/>
              </a:lnSpc>
            </a:pP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e.g.</a:t>
            </a:r>
            <a:r>
              <a:rPr lang="en-US" sz="1376" kern="1200" spc="6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SVM,</a:t>
            </a:r>
            <a:r>
              <a:rPr lang="en-US" sz="1376" kern="1200" spc="6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perceptron,</a:t>
            </a:r>
            <a:r>
              <a:rPr lang="en-US" sz="1376" kern="1200" spc="6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naïve</a:t>
            </a:r>
            <a:r>
              <a:rPr lang="en-US" sz="1376" kern="1200" spc="6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Bayes,</a:t>
            </a:r>
            <a:r>
              <a:rPr lang="en-US" sz="1376" kern="1200" spc="6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logistic</a:t>
            </a:r>
            <a:r>
              <a:rPr lang="en-US" sz="1376" kern="1200" spc="65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regression</a:t>
            </a:r>
            <a:endParaRPr lang="en-US" sz="137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0922" marR="4369" defTabSz="786384">
              <a:lnSpc>
                <a:spcPts val="1634"/>
              </a:lnSpc>
              <a:spcBef>
                <a:spcPts val="60"/>
              </a:spcBef>
            </a:pP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-</a:t>
            </a:r>
            <a:r>
              <a:rPr lang="en-US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Or</a:t>
            </a:r>
            <a:r>
              <a:rPr lang="en-US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non-linear:</a:t>
            </a:r>
            <a:r>
              <a:rPr lang="en-US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e.g.</a:t>
            </a:r>
            <a:r>
              <a:rPr lang="en-US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Mixture</a:t>
            </a:r>
            <a:r>
              <a:rPr lang="en-US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Model(GMM/RBF),</a:t>
            </a:r>
            <a:r>
              <a:rPr lang="en-US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random</a:t>
            </a:r>
            <a:r>
              <a:rPr lang="en-US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forest,</a:t>
            </a:r>
            <a:r>
              <a:rPr lang="en-US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Multi</a:t>
            </a:r>
            <a:r>
              <a:rPr lang="en-US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Layer Perceptron(MLP)</a:t>
            </a:r>
            <a:endParaRPr lang="en-US"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2253" y="4262834"/>
            <a:ext cx="119306" cy="23480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922" defTabSz="786384">
              <a:spcBef>
                <a:spcPts val="108"/>
              </a:spcBef>
            </a:pPr>
            <a:r>
              <a:rPr lang="en-US" sz="1419" b="1" kern="1200" spc="-4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•</a:t>
            </a:r>
            <a:endParaRPr lang="en-US"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0135" y="4220504"/>
            <a:ext cx="4155809" cy="950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922" defTabSz="786384">
              <a:lnSpc>
                <a:spcPts val="2266"/>
              </a:lnSpc>
              <a:spcBef>
                <a:spcPts val="116"/>
              </a:spcBef>
            </a:pPr>
            <a:r>
              <a:rPr lang="en-GB" sz="1892" b="1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Structured</a:t>
            </a:r>
            <a:r>
              <a:rPr lang="en-GB" sz="1892" b="1" kern="1200" spc="9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892" b="1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prediction</a:t>
            </a:r>
            <a:endParaRPr lang="en-GB" sz="189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30518" indent="-119596" defTabSz="786384">
              <a:lnSpc>
                <a:spcPts val="1638"/>
              </a:lnSpc>
              <a:buChar char="-"/>
              <a:tabLst>
                <a:tab pos="130518" algn="l"/>
              </a:tabLst>
            </a:pP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first</a:t>
            </a:r>
            <a:r>
              <a:rPr lang="en-GB" sz="1376" kern="1200" spc="3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score</a:t>
            </a:r>
            <a:r>
              <a:rPr lang="en-GB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</a:t>
            </a:r>
            <a:r>
              <a:rPr lang="en-GB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set</a:t>
            </a:r>
            <a:r>
              <a:rPr lang="en-GB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of</a:t>
            </a:r>
            <a:r>
              <a:rPr lang="en-GB" sz="1376" kern="1200" spc="3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intermediate</a:t>
            </a:r>
            <a:r>
              <a:rPr lang="en-GB" sz="1376" kern="1200" spc="3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labels</a:t>
            </a:r>
            <a:endParaRPr lang="en-GB" sz="137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30518" indent="-119596" defTabSz="786384">
              <a:lnSpc>
                <a:spcPts val="1634"/>
              </a:lnSpc>
              <a:buChar char="-"/>
              <a:tabLst>
                <a:tab pos="130518" algn="l"/>
              </a:tabLst>
            </a:pP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E.g.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labelled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body</a:t>
            </a:r>
            <a:r>
              <a:rPr lang="en-GB" sz="1376" kern="1200" spc="6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part</a:t>
            </a:r>
            <a:r>
              <a:rPr lang="en-GB" sz="1376" kern="1200" spc="56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positions</a:t>
            </a:r>
            <a:endParaRPr lang="en-GB" sz="1376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30518" indent="-119596" defTabSz="786384">
              <a:lnSpc>
                <a:spcPts val="1643"/>
              </a:lnSpc>
              <a:buChar char="-"/>
              <a:tabLst>
                <a:tab pos="130518" algn="l"/>
              </a:tabLst>
            </a:pP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Structured</a:t>
            </a:r>
            <a:r>
              <a:rPr lang="en-GB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SVM,</a:t>
            </a:r>
            <a:r>
              <a:rPr lang="en-GB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CNN,</a:t>
            </a:r>
            <a:r>
              <a:rPr lang="en-GB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graphical</a:t>
            </a:r>
            <a:r>
              <a:rPr lang="en-GB" sz="1376" kern="1200" spc="6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model</a:t>
            </a:r>
            <a:r>
              <a:rPr lang="en-GB" sz="1376" kern="1200" spc="7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GB" sz="1376" kern="1200" spc="-9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algorithms</a:t>
            </a:r>
            <a:endParaRPr lang="en-GB" sz="16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0813" y="4147495"/>
            <a:ext cx="1897663" cy="12971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89387" y="5430146"/>
            <a:ext cx="2429745" cy="21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" defTabSz="786384">
              <a:spcBef>
                <a:spcPts val="86"/>
              </a:spcBef>
            </a:pPr>
            <a:r>
              <a:rPr lang="fr-FR" sz="129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Jamie</a:t>
            </a:r>
            <a:r>
              <a:rPr lang="fr-FR" sz="1290" kern="1200" spc="-1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29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Shotton,</a:t>
            </a:r>
            <a:r>
              <a:rPr lang="fr-FR" sz="1290" kern="1200" spc="-1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29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et</a:t>
            </a:r>
            <a:r>
              <a:rPr lang="fr-FR" sz="1290" kern="1200" spc="-1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29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al.</a:t>
            </a:r>
            <a:r>
              <a:rPr lang="fr-FR" sz="1290" kern="1200" spc="-1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290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CVPR</a:t>
            </a:r>
            <a:r>
              <a:rPr lang="fr-FR" sz="1290" kern="1200" spc="-1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2011</a:t>
            </a:r>
            <a:endParaRPr lang="fr-FR" sz="15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7CD9EB7-14DD-0278-0B55-944034CA8E10}"/>
              </a:ext>
            </a:extLst>
          </p:cNvPr>
          <p:cNvSpPr txBox="1">
            <a:spLocks/>
          </p:cNvSpPr>
          <p:nvPr/>
        </p:nvSpPr>
        <p:spPr>
          <a:xfrm>
            <a:off x="1406467" y="535359"/>
            <a:ext cx="7835772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5095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0" cap="none" spc="-6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Visual</a:t>
            </a:r>
            <a:r>
              <a:rPr kumimoji="0" lang="en-US" sz="5600" b="0" i="0" u="none" strike="noStrike" kern="0" cap="none" spc="-28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56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Classifiers</a:t>
            </a:r>
            <a:endParaRPr kumimoji="0" lang="en-US" sz="5600" b="0" i="0" u="none" strike="noStrike" kern="0" cap="none" spc="-1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C84C18F-1E1D-68D6-70A8-C1E879CEC20E}"/>
              </a:ext>
            </a:extLst>
          </p:cNvPr>
          <p:cNvSpPr txBox="1"/>
          <p:nvPr/>
        </p:nvSpPr>
        <p:spPr>
          <a:xfrm>
            <a:off x="1445099" y="1891620"/>
            <a:ext cx="1123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9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66178DE-9947-E4F4-55E3-3A937397BC60}"/>
              </a:ext>
            </a:extLst>
          </p:cNvPr>
          <p:cNvSpPr txBox="1"/>
          <p:nvPr/>
        </p:nvSpPr>
        <p:spPr>
          <a:xfrm>
            <a:off x="1787999" y="1813192"/>
            <a:ext cx="7529830" cy="404367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spcBef>
                <a:spcPts val="305"/>
              </a:spcBef>
            </a:pPr>
            <a:r>
              <a:rPr sz="2600" b="1" kern="0" dirty="0">
                <a:solidFill>
                  <a:srgbClr val="FFFFFF"/>
                </a:solidFill>
                <a:latin typeface="Arial"/>
                <a:cs typeface="Arial"/>
              </a:rPr>
              <a:t>Popular</a:t>
            </a:r>
            <a:r>
              <a:rPr sz="2600" b="1" kern="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spc="-25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600" b="1" kern="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spc="-10" dirty="0">
                <a:solidFill>
                  <a:srgbClr val="FFFFFF"/>
                </a:solidFill>
                <a:latin typeface="Arial"/>
                <a:cs typeface="Arial"/>
              </a:rPr>
              <a:t>classifiers</a:t>
            </a:r>
            <a:r>
              <a:rPr sz="2600" b="1" kern="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600" b="1" kern="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kern="0" spc="-1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sz="2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484505">
              <a:lnSpc>
                <a:spcPct val="101299"/>
              </a:lnSpc>
              <a:spcBef>
                <a:spcPts val="125"/>
              </a:spcBef>
            </a:pPr>
            <a:r>
              <a:rPr sz="1900" kern="0" spc="9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SVM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30" dirty="0">
                <a:solidFill>
                  <a:srgbClr val="FFFFFF"/>
                </a:solidFill>
                <a:latin typeface="Arial"/>
                <a:cs typeface="Arial"/>
              </a:rPr>
              <a:t>linear,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training/classification;</a:t>
            </a:r>
            <a:r>
              <a:rPr sz="19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9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1900" kern="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weak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1290" indent="-148590">
              <a:spcBef>
                <a:spcPts val="120"/>
              </a:spcBef>
              <a:buClr>
                <a:srgbClr val="FFFFFF"/>
              </a:buClr>
              <a:buFont typeface="Georgia"/>
              <a:buChar char="-"/>
              <a:tabLst>
                <a:tab pos="161290" algn="l"/>
              </a:tabLst>
            </a:pPr>
            <a:r>
              <a:rPr sz="1900" b="1" kern="0" spc="-10" dirty="0">
                <a:solidFill>
                  <a:srgbClr val="76D6FF"/>
                </a:solidFill>
                <a:latin typeface="Arial"/>
                <a:cs typeface="Arial"/>
              </a:rPr>
              <a:t>Logistic</a:t>
            </a:r>
            <a:r>
              <a:rPr sz="1900" b="1" kern="0" spc="1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spc="-10" dirty="0">
                <a:solidFill>
                  <a:srgbClr val="76D6FF"/>
                </a:solidFill>
                <a:latin typeface="Arial"/>
                <a:cs typeface="Arial"/>
              </a:rPr>
              <a:t>Regression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probability;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706120" indent="148590">
              <a:lnSpc>
                <a:spcPct val="101499"/>
              </a:lnSpc>
              <a:spcBef>
                <a:spcPts val="90"/>
              </a:spcBef>
              <a:buClr>
                <a:srgbClr val="FFFFFF"/>
              </a:buClr>
              <a:buFont typeface="Georgia"/>
              <a:buChar char="-"/>
              <a:tabLst>
                <a:tab pos="161290" algn="l"/>
              </a:tabLst>
            </a:pP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K-Nearest</a:t>
            </a:r>
            <a:r>
              <a:rPr sz="1900" b="1" kern="0" spc="2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Neighbour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tons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(e.g.,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character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recognition)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466090" indent="148590">
              <a:lnSpc>
                <a:spcPct val="101499"/>
              </a:lnSpc>
              <a:spcBef>
                <a:spcPts val="90"/>
              </a:spcBef>
              <a:buClr>
                <a:srgbClr val="FFFFFF"/>
              </a:buClr>
              <a:buFont typeface="Georgia"/>
              <a:buChar char="-"/>
              <a:tabLst>
                <a:tab pos="161290" algn="l"/>
              </a:tabLst>
            </a:pP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Boosted</a:t>
            </a:r>
            <a:r>
              <a:rPr sz="1900" b="1" kern="0" spc="-1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stumps</a:t>
            </a:r>
            <a:r>
              <a:rPr sz="1900" b="1" kern="0" spc="-1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or</a:t>
            </a:r>
            <a:r>
              <a:rPr sz="1900" b="1" kern="0" spc="-10" dirty="0">
                <a:solidFill>
                  <a:srgbClr val="76D6FF"/>
                </a:solidFill>
                <a:latin typeface="Arial"/>
                <a:cs typeface="Arial"/>
              </a:rPr>
              <a:t> decision</a:t>
            </a:r>
            <a:r>
              <a:rPr sz="1900" b="1" kern="0" spc="-1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trees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applies</a:t>
            </a:r>
            <a:r>
              <a:rPr sz="19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flexible</a:t>
            </a:r>
            <a:r>
              <a:rPr sz="19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features,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incorporates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selection,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powerful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classifiers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 indent="148590">
              <a:lnSpc>
                <a:spcPct val="101499"/>
              </a:lnSpc>
              <a:spcBef>
                <a:spcPts val="90"/>
              </a:spcBef>
              <a:buClr>
                <a:srgbClr val="FFFFFF"/>
              </a:buClr>
              <a:buFont typeface="Georgia"/>
              <a:buChar char="-"/>
              <a:tabLst>
                <a:tab pos="161290" algn="l"/>
              </a:tabLst>
            </a:pP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Random</a:t>
            </a:r>
            <a:r>
              <a:rPr sz="1900" b="1" kern="0" spc="2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forests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900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trees</a:t>
            </a:r>
            <a:r>
              <a:rPr sz="1900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probability;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features,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tons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parallel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training,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136525" indent="148590">
              <a:lnSpc>
                <a:spcPct val="101200"/>
              </a:lnSpc>
              <a:spcBef>
                <a:spcPts val="95"/>
              </a:spcBef>
              <a:buClr>
                <a:srgbClr val="FFFFFF"/>
              </a:buClr>
              <a:buFont typeface="Georgia"/>
              <a:buChar char="-"/>
              <a:tabLst>
                <a:tab pos="161290" algn="l"/>
              </a:tabLst>
            </a:pP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Deep</a:t>
            </a:r>
            <a:r>
              <a:rPr sz="1900" b="1" kern="0" spc="1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networks</a:t>
            </a:r>
            <a:r>
              <a:rPr sz="1900" b="1" kern="0" spc="15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spc="175" dirty="0">
                <a:solidFill>
                  <a:srgbClr val="76D6FF"/>
                </a:solidFill>
                <a:latin typeface="Arial"/>
                <a:cs typeface="Arial"/>
              </a:rPr>
              <a:t>/</a:t>
            </a:r>
            <a:r>
              <a:rPr sz="1900" b="1" kern="0" spc="20" dirty="0">
                <a:solidFill>
                  <a:srgbClr val="76D6FF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rgbClr val="76D6FF"/>
                </a:solidFill>
                <a:latin typeface="Arial"/>
                <a:cs typeface="Arial"/>
              </a:rPr>
              <a:t>CNNs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flexible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output;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learns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features;</a:t>
            </a:r>
            <a:r>
              <a:rPr sz="1900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10" dirty="0">
                <a:solidFill>
                  <a:srgbClr val="FFFFFF"/>
                </a:solidFill>
                <a:latin typeface="Arial"/>
                <a:cs typeface="Arial"/>
              </a:rPr>
              <a:t>adapt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existing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(which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tons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900" kern="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kern="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tons</a:t>
            </a:r>
            <a:r>
              <a:rPr sz="1900" kern="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kern="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kern="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6408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02A7862-0439-4EBC-2164-F72B42E87CF5}"/>
              </a:ext>
            </a:extLst>
          </p:cNvPr>
          <p:cNvSpPr txBox="1">
            <a:spLocks/>
          </p:cNvSpPr>
          <p:nvPr/>
        </p:nvSpPr>
        <p:spPr>
          <a:xfrm>
            <a:off x="1973628" y="535359"/>
            <a:ext cx="7835772" cy="1094105"/>
          </a:xfrm>
          <a:prstGeom prst="rect">
            <a:avLst/>
          </a:prstGeom>
        </p:spPr>
        <p:txBody>
          <a:bodyPr vert="horz" wrap="square" lIns="0" tIns="212386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5113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History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5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Ideas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</a:t>
            </a:r>
            <a:r>
              <a:rPr kumimoji="0" lang="en-GB" sz="3500" b="0" i="0" u="none" strike="noStrike" kern="0" cap="none" spc="4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Object</a:t>
            </a:r>
            <a:r>
              <a:rPr kumimoji="0" lang="en-GB" sz="3500" b="0" i="0" u="none" strike="noStrike" kern="0" cap="none" spc="4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35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Recognition</a:t>
            </a:r>
            <a:endParaRPr kumimoji="0" lang="en-GB" sz="3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3A986D01-A630-CA85-E0C4-81D2B77648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570" y="1531098"/>
            <a:ext cx="8660956" cy="449999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EC379713-1503-461F-0C23-056CEC866A50}"/>
              </a:ext>
            </a:extLst>
          </p:cNvPr>
          <p:cNvSpPr txBox="1"/>
          <p:nvPr/>
        </p:nvSpPr>
        <p:spPr>
          <a:xfrm>
            <a:off x="7977830" y="5821553"/>
            <a:ext cx="20345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Slide</a:t>
            </a:r>
            <a:r>
              <a:rPr sz="1400"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by</a:t>
            </a:r>
            <a:r>
              <a:rPr sz="1400"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Kristen</a:t>
            </a:r>
            <a:r>
              <a:rPr sz="1400"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Grauman</a:t>
            </a:r>
            <a:endParaRPr sz="14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89E581A-3347-078B-7C49-DAB4A29031A8}"/>
              </a:ext>
            </a:extLst>
          </p:cNvPr>
          <p:cNvSpPr txBox="1"/>
          <p:nvPr/>
        </p:nvSpPr>
        <p:spPr>
          <a:xfrm>
            <a:off x="2005132" y="4092067"/>
            <a:ext cx="1972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1960s</a:t>
            </a:r>
            <a:r>
              <a:rPr kern="0" spc="-3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–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Early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1990s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AEF5234-CB64-C877-148E-83D7A9D6A8F6}"/>
              </a:ext>
            </a:extLst>
          </p:cNvPr>
          <p:cNvSpPr txBox="1"/>
          <p:nvPr/>
        </p:nvSpPr>
        <p:spPr>
          <a:xfrm>
            <a:off x="5415459" y="4092067"/>
            <a:ext cx="172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Mid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1990s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-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2012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3445A91-8298-ADD5-04C5-C9D272FF5605}"/>
              </a:ext>
            </a:extLst>
          </p:cNvPr>
          <p:cNvSpPr txBox="1"/>
          <p:nvPr/>
        </p:nvSpPr>
        <p:spPr>
          <a:xfrm>
            <a:off x="8482015" y="4092067"/>
            <a:ext cx="150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2012</a:t>
            </a:r>
            <a:r>
              <a:rPr kern="0" spc="-2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–</a:t>
            </a:r>
            <a:r>
              <a:rPr kern="0" spc="-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Present</a:t>
            </a:r>
            <a:endParaRPr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4C4311F-557A-8362-8C53-222990178869}"/>
              </a:ext>
            </a:extLst>
          </p:cNvPr>
          <p:cNvSpPr/>
          <p:nvPr/>
        </p:nvSpPr>
        <p:spPr>
          <a:xfrm>
            <a:off x="8295599" y="1493941"/>
            <a:ext cx="2148840" cy="2061210"/>
          </a:xfrm>
          <a:custGeom>
            <a:avLst/>
            <a:gdLst/>
            <a:ahLst/>
            <a:cxnLst/>
            <a:rect l="l" t="t" r="r" b="b"/>
            <a:pathLst>
              <a:path w="2148840" h="2061210">
                <a:moveTo>
                  <a:pt x="1834040" y="301784"/>
                </a:moveTo>
                <a:lnTo>
                  <a:pt x="1868032" y="335883"/>
                </a:lnTo>
                <a:lnTo>
                  <a:pt x="1900082" y="371076"/>
                </a:lnTo>
                <a:lnTo>
                  <a:pt x="1930189" y="407298"/>
                </a:lnTo>
                <a:lnTo>
                  <a:pt x="1958354" y="444484"/>
                </a:lnTo>
                <a:lnTo>
                  <a:pt x="1984577" y="482570"/>
                </a:lnTo>
                <a:lnTo>
                  <a:pt x="2008857" y="521492"/>
                </a:lnTo>
                <a:lnTo>
                  <a:pt x="2031195" y="561186"/>
                </a:lnTo>
                <a:lnTo>
                  <a:pt x="2051590" y="601587"/>
                </a:lnTo>
                <a:lnTo>
                  <a:pt x="2070043" y="642632"/>
                </a:lnTo>
                <a:lnTo>
                  <a:pt x="2086554" y="684255"/>
                </a:lnTo>
                <a:lnTo>
                  <a:pt x="2101122" y="726392"/>
                </a:lnTo>
                <a:lnTo>
                  <a:pt x="2113748" y="768979"/>
                </a:lnTo>
                <a:lnTo>
                  <a:pt x="2124431" y="811953"/>
                </a:lnTo>
                <a:lnTo>
                  <a:pt x="2133172" y="855247"/>
                </a:lnTo>
                <a:lnTo>
                  <a:pt x="2139970" y="898799"/>
                </a:lnTo>
                <a:lnTo>
                  <a:pt x="2144826" y="942544"/>
                </a:lnTo>
                <a:lnTo>
                  <a:pt x="2147740" y="986418"/>
                </a:lnTo>
                <a:lnTo>
                  <a:pt x="2148711" y="1030356"/>
                </a:lnTo>
                <a:lnTo>
                  <a:pt x="2147740" y="1074293"/>
                </a:lnTo>
                <a:lnTo>
                  <a:pt x="2144826" y="1118167"/>
                </a:lnTo>
                <a:lnTo>
                  <a:pt x="2139970" y="1161912"/>
                </a:lnTo>
                <a:lnTo>
                  <a:pt x="2133172" y="1205464"/>
                </a:lnTo>
                <a:lnTo>
                  <a:pt x="2124431" y="1248759"/>
                </a:lnTo>
                <a:lnTo>
                  <a:pt x="2113748" y="1291732"/>
                </a:lnTo>
                <a:lnTo>
                  <a:pt x="2101122" y="1334319"/>
                </a:lnTo>
                <a:lnTo>
                  <a:pt x="2086554" y="1376457"/>
                </a:lnTo>
                <a:lnTo>
                  <a:pt x="2070043" y="1418079"/>
                </a:lnTo>
                <a:lnTo>
                  <a:pt x="2051590" y="1459124"/>
                </a:lnTo>
                <a:lnTo>
                  <a:pt x="2031195" y="1499525"/>
                </a:lnTo>
                <a:lnTo>
                  <a:pt x="2008857" y="1539219"/>
                </a:lnTo>
                <a:lnTo>
                  <a:pt x="1984577" y="1578141"/>
                </a:lnTo>
                <a:lnTo>
                  <a:pt x="1958354" y="1616227"/>
                </a:lnTo>
                <a:lnTo>
                  <a:pt x="1930189" y="1653413"/>
                </a:lnTo>
                <a:lnTo>
                  <a:pt x="1900082" y="1689635"/>
                </a:lnTo>
                <a:lnTo>
                  <a:pt x="1868032" y="1724827"/>
                </a:lnTo>
                <a:lnTo>
                  <a:pt x="1834040" y="1758927"/>
                </a:lnTo>
                <a:lnTo>
                  <a:pt x="1798484" y="1791527"/>
                </a:lnTo>
                <a:lnTo>
                  <a:pt x="1761788" y="1822264"/>
                </a:lnTo>
                <a:lnTo>
                  <a:pt x="1724020" y="1851139"/>
                </a:lnTo>
                <a:lnTo>
                  <a:pt x="1685246" y="1878150"/>
                </a:lnTo>
                <a:lnTo>
                  <a:pt x="1645533" y="1903299"/>
                </a:lnTo>
                <a:lnTo>
                  <a:pt x="1604949" y="1926585"/>
                </a:lnTo>
                <a:lnTo>
                  <a:pt x="1563560" y="1948008"/>
                </a:lnTo>
                <a:lnTo>
                  <a:pt x="1521433" y="1967568"/>
                </a:lnTo>
                <a:lnTo>
                  <a:pt x="1478636" y="1985265"/>
                </a:lnTo>
                <a:lnTo>
                  <a:pt x="1435236" y="2001099"/>
                </a:lnTo>
                <a:lnTo>
                  <a:pt x="1391299" y="2015071"/>
                </a:lnTo>
                <a:lnTo>
                  <a:pt x="1346893" y="2027179"/>
                </a:lnTo>
                <a:lnTo>
                  <a:pt x="1302085" y="2037425"/>
                </a:lnTo>
                <a:lnTo>
                  <a:pt x="1256941" y="2045808"/>
                </a:lnTo>
                <a:lnTo>
                  <a:pt x="1211529" y="2052328"/>
                </a:lnTo>
                <a:lnTo>
                  <a:pt x="1165916" y="2056985"/>
                </a:lnTo>
                <a:lnTo>
                  <a:pt x="1120169" y="2059780"/>
                </a:lnTo>
                <a:lnTo>
                  <a:pt x="1074355" y="2060711"/>
                </a:lnTo>
                <a:lnTo>
                  <a:pt x="1028541" y="2059780"/>
                </a:lnTo>
                <a:lnTo>
                  <a:pt x="982794" y="2056985"/>
                </a:lnTo>
                <a:lnTo>
                  <a:pt x="937181" y="2052328"/>
                </a:lnTo>
                <a:lnTo>
                  <a:pt x="891769" y="2045808"/>
                </a:lnTo>
                <a:lnTo>
                  <a:pt x="846626" y="2037425"/>
                </a:lnTo>
                <a:lnTo>
                  <a:pt x="801817" y="2027179"/>
                </a:lnTo>
                <a:lnTo>
                  <a:pt x="757411" y="2015071"/>
                </a:lnTo>
                <a:lnTo>
                  <a:pt x="713475" y="2001099"/>
                </a:lnTo>
                <a:lnTo>
                  <a:pt x="670074" y="1985265"/>
                </a:lnTo>
                <a:lnTo>
                  <a:pt x="627277" y="1967568"/>
                </a:lnTo>
                <a:lnTo>
                  <a:pt x="585151" y="1948008"/>
                </a:lnTo>
                <a:lnTo>
                  <a:pt x="543762" y="1926585"/>
                </a:lnTo>
                <a:lnTo>
                  <a:pt x="503178" y="1903299"/>
                </a:lnTo>
                <a:lnTo>
                  <a:pt x="463465" y="1878150"/>
                </a:lnTo>
                <a:lnTo>
                  <a:pt x="424691" y="1851139"/>
                </a:lnTo>
                <a:lnTo>
                  <a:pt x="386922" y="1822264"/>
                </a:lnTo>
                <a:lnTo>
                  <a:pt x="350227" y="1791527"/>
                </a:lnTo>
                <a:lnTo>
                  <a:pt x="314671" y="1758927"/>
                </a:lnTo>
                <a:lnTo>
                  <a:pt x="280679" y="1724827"/>
                </a:lnTo>
                <a:lnTo>
                  <a:pt x="248629" y="1689635"/>
                </a:lnTo>
                <a:lnTo>
                  <a:pt x="218521" y="1653413"/>
                </a:lnTo>
                <a:lnTo>
                  <a:pt x="190356" y="1616227"/>
                </a:lnTo>
                <a:lnTo>
                  <a:pt x="164134" y="1578141"/>
                </a:lnTo>
                <a:lnTo>
                  <a:pt x="139854" y="1539219"/>
                </a:lnTo>
                <a:lnTo>
                  <a:pt x="117516" y="1499525"/>
                </a:lnTo>
                <a:lnTo>
                  <a:pt x="97120" y="1459124"/>
                </a:lnTo>
                <a:lnTo>
                  <a:pt x="78667" y="1418079"/>
                </a:lnTo>
                <a:lnTo>
                  <a:pt x="62157" y="1376457"/>
                </a:lnTo>
                <a:lnTo>
                  <a:pt x="47589" y="1334319"/>
                </a:lnTo>
                <a:lnTo>
                  <a:pt x="34963" y="1291732"/>
                </a:lnTo>
                <a:lnTo>
                  <a:pt x="24280" y="1248759"/>
                </a:lnTo>
                <a:lnTo>
                  <a:pt x="15539" y="1205464"/>
                </a:lnTo>
                <a:lnTo>
                  <a:pt x="8740" y="1161912"/>
                </a:lnTo>
                <a:lnTo>
                  <a:pt x="3884" y="1118167"/>
                </a:lnTo>
                <a:lnTo>
                  <a:pt x="971" y="1074293"/>
                </a:lnTo>
                <a:lnTo>
                  <a:pt x="0" y="1030356"/>
                </a:lnTo>
                <a:lnTo>
                  <a:pt x="971" y="986418"/>
                </a:lnTo>
                <a:lnTo>
                  <a:pt x="3884" y="942544"/>
                </a:lnTo>
                <a:lnTo>
                  <a:pt x="8740" y="898799"/>
                </a:lnTo>
                <a:lnTo>
                  <a:pt x="15539" y="855247"/>
                </a:lnTo>
                <a:lnTo>
                  <a:pt x="24280" y="811953"/>
                </a:lnTo>
                <a:lnTo>
                  <a:pt x="34963" y="768979"/>
                </a:lnTo>
                <a:lnTo>
                  <a:pt x="47589" y="726392"/>
                </a:lnTo>
                <a:lnTo>
                  <a:pt x="62157" y="684255"/>
                </a:lnTo>
                <a:lnTo>
                  <a:pt x="78667" y="642632"/>
                </a:lnTo>
                <a:lnTo>
                  <a:pt x="97120" y="601587"/>
                </a:lnTo>
                <a:lnTo>
                  <a:pt x="117516" y="561186"/>
                </a:lnTo>
                <a:lnTo>
                  <a:pt x="139854" y="521492"/>
                </a:lnTo>
                <a:lnTo>
                  <a:pt x="164134" y="482570"/>
                </a:lnTo>
                <a:lnTo>
                  <a:pt x="190356" y="444484"/>
                </a:lnTo>
                <a:lnTo>
                  <a:pt x="218521" y="407298"/>
                </a:lnTo>
                <a:lnTo>
                  <a:pt x="248629" y="371076"/>
                </a:lnTo>
                <a:lnTo>
                  <a:pt x="280679" y="335883"/>
                </a:lnTo>
                <a:lnTo>
                  <a:pt x="314671" y="301784"/>
                </a:lnTo>
                <a:lnTo>
                  <a:pt x="350227" y="269184"/>
                </a:lnTo>
                <a:lnTo>
                  <a:pt x="386922" y="238446"/>
                </a:lnTo>
                <a:lnTo>
                  <a:pt x="424691" y="209572"/>
                </a:lnTo>
                <a:lnTo>
                  <a:pt x="463465" y="182560"/>
                </a:lnTo>
                <a:lnTo>
                  <a:pt x="503178" y="157412"/>
                </a:lnTo>
                <a:lnTo>
                  <a:pt x="543762" y="134126"/>
                </a:lnTo>
                <a:lnTo>
                  <a:pt x="585151" y="112703"/>
                </a:lnTo>
                <a:lnTo>
                  <a:pt x="627277" y="93143"/>
                </a:lnTo>
                <a:lnTo>
                  <a:pt x="670074" y="75446"/>
                </a:lnTo>
                <a:lnTo>
                  <a:pt x="713475" y="59611"/>
                </a:lnTo>
                <a:lnTo>
                  <a:pt x="757411" y="45640"/>
                </a:lnTo>
                <a:lnTo>
                  <a:pt x="801817" y="33531"/>
                </a:lnTo>
                <a:lnTo>
                  <a:pt x="846626" y="23285"/>
                </a:lnTo>
                <a:lnTo>
                  <a:pt x="891769" y="14902"/>
                </a:lnTo>
                <a:lnTo>
                  <a:pt x="937181" y="8382"/>
                </a:lnTo>
                <a:lnTo>
                  <a:pt x="982794" y="3725"/>
                </a:lnTo>
                <a:lnTo>
                  <a:pt x="1028541" y="931"/>
                </a:lnTo>
                <a:lnTo>
                  <a:pt x="1074355" y="0"/>
                </a:lnTo>
                <a:lnTo>
                  <a:pt x="1120169" y="931"/>
                </a:lnTo>
                <a:lnTo>
                  <a:pt x="1165916" y="3725"/>
                </a:lnTo>
                <a:lnTo>
                  <a:pt x="1211529" y="8382"/>
                </a:lnTo>
                <a:lnTo>
                  <a:pt x="1256941" y="14902"/>
                </a:lnTo>
                <a:lnTo>
                  <a:pt x="1302085" y="23285"/>
                </a:lnTo>
                <a:lnTo>
                  <a:pt x="1346893" y="33531"/>
                </a:lnTo>
                <a:lnTo>
                  <a:pt x="1391299" y="45640"/>
                </a:lnTo>
                <a:lnTo>
                  <a:pt x="1435236" y="59611"/>
                </a:lnTo>
                <a:lnTo>
                  <a:pt x="1478636" y="75446"/>
                </a:lnTo>
                <a:lnTo>
                  <a:pt x="1521433" y="93143"/>
                </a:lnTo>
                <a:lnTo>
                  <a:pt x="1563560" y="112703"/>
                </a:lnTo>
                <a:lnTo>
                  <a:pt x="1604949" y="134126"/>
                </a:lnTo>
                <a:lnTo>
                  <a:pt x="1645533" y="157412"/>
                </a:lnTo>
                <a:lnTo>
                  <a:pt x="1685246" y="182560"/>
                </a:lnTo>
                <a:lnTo>
                  <a:pt x="1724020" y="209572"/>
                </a:lnTo>
                <a:lnTo>
                  <a:pt x="1761788" y="238446"/>
                </a:lnTo>
                <a:lnTo>
                  <a:pt x="1798484" y="269184"/>
                </a:lnTo>
                <a:lnTo>
                  <a:pt x="1834040" y="3017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814801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E714E7CE-6C74-9C58-7DA3-F9073E084183}"/>
              </a:ext>
            </a:extLst>
          </p:cNvPr>
          <p:cNvSpPr txBox="1"/>
          <p:nvPr/>
        </p:nvSpPr>
        <p:spPr>
          <a:xfrm>
            <a:off x="1421951" y="1608076"/>
            <a:ext cx="958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E27450C-BC9B-9FF9-B85D-3312A8A837BF}"/>
              </a:ext>
            </a:extLst>
          </p:cNvPr>
          <p:cNvSpPr txBox="1">
            <a:spLocks/>
          </p:cNvSpPr>
          <p:nvPr/>
        </p:nvSpPr>
        <p:spPr>
          <a:xfrm>
            <a:off x="1734772" y="160492"/>
            <a:ext cx="7325359" cy="2080260"/>
          </a:xfrm>
          <a:prstGeom prst="rect">
            <a:avLst/>
          </a:prstGeom>
        </p:spPr>
        <p:txBody>
          <a:bodyPr vert="horz" wrap="square" lIns="0" tIns="421005" rIns="0" bIns="0" rtlCol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184150" lvl="0" indent="0" algn="ctr" defTabSz="914400" eaLnBrk="1" fontAlgn="auto" latinLnBrk="0" hangingPunct="1">
              <a:lnSpc>
                <a:spcPct val="100000"/>
              </a:lnSpc>
              <a:spcBef>
                <a:spcPts val="3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Deep</a:t>
            </a:r>
            <a:r>
              <a:rPr kumimoji="0" lang="en-GB" sz="5600" b="0" i="0" u="none" strike="noStrike" kern="0" cap="none" spc="-13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56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Learning</a:t>
            </a:r>
          </a:p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Idea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:</a:t>
            </a:r>
            <a:r>
              <a:rPr kumimoji="0" lang="en-GB" sz="2100" b="0" i="0" u="none" strike="noStrike" kern="0" cap="none" spc="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Learning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image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features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and</a:t>
            </a:r>
            <a:r>
              <a:rPr kumimoji="0" lang="en-GB" sz="2100" b="0" i="0" u="none" strike="noStrike" kern="0" cap="none" spc="2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classifiers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that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work</a:t>
            </a:r>
            <a:r>
              <a:rPr kumimoji="0" lang="en-GB" sz="2100" b="0" i="0" u="none" strike="noStrike" kern="0" cap="none" spc="3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jointly </a:t>
            </a: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(end-to-end</a:t>
            </a:r>
            <a:r>
              <a:rPr kumimoji="0" lang="en-GB" sz="2100" b="0" i="0" u="none" strike="noStrike" kern="0" cap="none" spc="215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100" b="0" i="0" u="none" strike="noStrike" kern="0" cap="none" spc="-1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training).</a:t>
            </a: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53EC075-4DE2-9119-166A-69A2A31AEEF0}"/>
              </a:ext>
            </a:extLst>
          </p:cNvPr>
          <p:cNvSpPr txBox="1"/>
          <p:nvPr/>
        </p:nvSpPr>
        <p:spPr>
          <a:xfrm>
            <a:off x="1421951" y="2630823"/>
            <a:ext cx="958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kern="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22A3F7B1-889D-4B9F-1148-F3232EA1EE6F}"/>
              </a:ext>
            </a:extLst>
          </p:cNvPr>
          <p:cNvSpPr txBox="1"/>
          <p:nvPr/>
        </p:nvSpPr>
        <p:spPr>
          <a:xfrm>
            <a:off x="1734772" y="2598613"/>
            <a:ext cx="71031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84245" algn="l"/>
              </a:tabLst>
            </a:pPr>
            <a:r>
              <a:rPr sz="2100" b="1" kern="0" dirty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r>
              <a:rPr sz="2100" b="1" kern="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kern="0" dirty="0">
                <a:solidFill>
                  <a:srgbClr val="FFFFFF"/>
                </a:solidFill>
                <a:latin typeface="Arial"/>
                <a:cs typeface="Arial"/>
              </a:rPr>
              <a:t>ImageNet</a:t>
            </a:r>
            <a:r>
              <a:rPr sz="2100" b="1" kern="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kern="0" spc="-10" dirty="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r>
              <a:rPr sz="2100" kern="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100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kern="0" spc="-20" dirty="0">
                <a:solidFill>
                  <a:srgbClr val="FFFFFF"/>
                </a:solidFill>
                <a:latin typeface="Arial"/>
                <a:cs typeface="Arial"/>
              </a:rPr>
              <a:t>Large-</a:t>
            </a:r>
            <a:r>
              <a:rPr sz="2000" kern="0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2000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kern="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2000" i="1" kern="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kern="0" spc="-10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CDB1E23F-B670-CC24-F015-6AAA89F33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12865"/>
              </p:ext>
            </p:extLst>
          </p:nvPr>
        </p:nvGraphicFramePr>
        <p:xfrm>
          <a:off x="2107156" y="3041650"/>
          <a:ext cx="7092315" cy="3185795"/>
        </p:xfrm>
        <a:graphic>
          <a:graphicData uri="http://schemas.openxmlformats.org/drawingml/2006/table">
            <a:tbl>
              <a:tblPr firstRow="1" bandRow="1"/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Method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206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Error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Method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SuperVision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(Toronto)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206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0.16422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CNN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6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ISI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(Tokyo)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206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0.26172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 marR="263525">
                        <a:lnSpc>
                          <a:spcPts val="2100"/>
                        </a:lnSpc>
                        <a:spcBef>
                          <a:spcPts val="4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Hand-crafted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features: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SIFT,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HOG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LBP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OXFORD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206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0.26979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 marR="260350">
                        <a:lnSpc>
                          <a:spcPts val="21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DPM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Hand-crafted features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6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XRCE/INRIA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206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0.27058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51435" marR="948055">
                        <a:lnSpc>
                          <a:spcPts val="2100"/>
                        </a:lnSpc>
                        <a:spcBef>
                          <a:spcPts val="43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Hand-crafted features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7">
            <a:extLst>
              <a:ext uri="{FF2B5EF4-FFF2-40B4-BE49-F238E27FC236}">
                <a16:creationId xmlns:a16="http://schemas.microsoft.com/office/drawing/2014/main" id="{A95F4206-3010-D666-6178-62579EEA65E7}"/>
              </a:ext>
            </a:extLst>
          </p:cNvPr>
          <p:cNvSpPr/>
          <p:nvPr/>
        </p:nvSpPr>
        <p:spPr>
          <a:xfrm>
            <a:off x="4513974" y="3800322"/>
            <a:ext cx="910590" cy="351155"/>
          </a:xfrm>
          <a:custGeom>
            <a:avLst/>
            <a:gdLst/>
            <a:ahLst/>
            <a:cxnLst/>
            <a:rect l="l" t="t" r="r" b="b"/>
            <a:pathLst>
              <a:path w="910589" h="351154">
                <a:moveTo>
                  <a:pt x="777114" y="51131"/>
                </a:moveTo>
                <a:lnTo>
                  <a:pt x="825113" y="72898"/>
                </a:lnTo>
                <a:lnTo>
                  <a:pt x="862446" y="96711"/>
                </a:lnTo>
                <a:lnTo>
                  <a:pt x="905112" y="148427"/>
                </a:lnTo>
                <a:lnTo>
                  <a:pt x="910445" y="175308"/>
                </a:lnTo>
                <a:lnTo>
                  <a:pt x="905112" y="202189"/>
                </a:lnTo>
                <a:lnTo>
                  <a:pt x="862446" y="253905"/>
                </a:lnTo>
                <a:lnTo>
                  <a:pt x="825113" y="277718"/>
                </a:lnTo>
                <a:lnTo>
                  <a:pt x="777114" y="299485"/>
                </a:lnTo>
                <a:lnTo>
                  <a:pt x="734228" y="314094"/>
                </a:lnTo>
                <a:lnTo>
                  <a:pt x="688025" y="326268"/>
                </a:lnTo>
                <a:lnTo>
                  <a:pt x="639106" y="336008"/>
                </a:lnTo>
                <a:lnTo>
                  <a:pt x="588076" y="343312"/>
                </a:lnTo>
                <a:lnTo>
                  <a:pt x="535538" y="348182"/>
                </a:lnTo>
                <a:lnTo>
                  <a:pt x="482095" y="350617"/>
                </a:lnTo>
                <a:lnTo>
                  <a:pt x="428350" y="350617"/>
                </a:lnTo>
                <a:lnTo>
                  <a:pt x="374907" y="348182"/>
                </a:lnTo>
                <a:lnTo>
                  <a:pt x="322369" y="343312"/>
                </a:lnTo>
                <a:lnTo>
                  <a:pt x="271339" y="336008"/>
                </a:lnTo>
                <a:lnTo>
                  <a:pt x="222420" y="326268"/>
                </a:lnTo>
                <a:lnTo>
                  <a:pt x="176217" y="314094"/>
                </a:lnTo>
                <a:lnTo>
                  <a:pt x="133331" y="299485"/>
                </a:lnTo>
                <a:lnTo>
                  <a:pt x="85332" y="277718"/>
                </a:lnTo>
                <a:lnTo>
                  <a:pt x="47999" y="253905"/>
                </a:lnTo>
                <a:lnTo>
                  <a:pt x="5333" y="202189"/>
                </a:lnTo>
                <a:lnTo>
                  <a:pt x="0" y="175308"/>
                </a:lnTo>
                <a:lnTo>
                  <a:pt x="5333" y="148427"/>
                </a:lnTo>
                <a:lnTo>
                  <a:pt x="47999" y="96711"/>
                </a:lnTo>
                <a:lnTo>
                  <a:pt x="85332" y="72898"/>
                </a:lnTo>
                <a:lnTo>
                  <a:pt x="133331" y="51131"/>
                </a:lnTo>
                <a:lnTo>
                  <a:pt x="176217" y="36522"/>
                </a:lnTo>
                <a:lnTo>
                  <a:pt x="222420" y="24348"/>
                </a:lnTo>
                <a:lnTo>
                  <a:pt x="271339" y="14608"/>
                </a:lnTo>
                <a:lnTo>
                  <a:pt x="322369" y="7304"/>
                </a:lnTo>
                <a:lnTo>
                  <a:pt x="374907" y="2434"/>
                </a:lnTo>
                <a:lnTo>
                  <a:pt x="428350" y="0"/>
                </a:lnTo>
                <a:lnTo>
                  <a:pt x="482095" y="0"/>
                </a:lnTo>
                <a:lnTo>
                  <a:pt x="535538" y="2434"/>
                </a:lnTo>
                <a:lnTo>
                  <a:pt x="588076" y="7304"/>
                </a:lnTo>
                <a:lnTo>
                  <a:pt x="639106" y="14608"/>
                </a:lnTo>
                <a:lnTo>
                  <a:pt x="688025" y="24348"/>
                </a:lnTo>
                <a:lnTo>
                  <a:pt x="734228" y="36522"/>
                </a:lnTo>
                <a:lnTo>
                  <a:pt x="777114" y="5113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AFBA29A3-2643-CEB9-1620-092911CF1C89}"/>
              </a:ext>
            </a:extLst>
          </p:cNvPr>
          <p:cNvSpPr/>
          <p:nvPr/>
        </p:nvSpPr>
        <p:spPr>
          <a:xfrm>
            <a:off x="6830907" y="4092343"/>
            <a:ext cx="1031240" cy="344805"/>
          </a:xfrm>
          <a:custGeom>
            <a:avLst/>
            <a:gdLst/>
            <a:ahLst/>
            <a:cxnLst/>
            <a:rect l="l" t="t" r="r" b="b"/>
            <a:pathLst>
              <a:path w="1031240" h="344804">
                <a:moveTo>
                  <a:pt x="880786" y="50324"/>
                </a:moveTo>
                <a:lnTo>
                  <a:pt x="930814" y="69681"/>
                </a:lnTo>
                <a:lnTo>
                  <a:pt x="970836" y="90736"/>
                </a:lnTo>
                <a:lnTo>
                  <a:pt x="1020864" y="136434"/>
                </a:lnTo>
                <a:lnTo>
                  <a:pt x="1030869" y="160322"/>
                </a:lnTo>
                <a:lnTo>
                  <a:pt x="1030869" y="184398"/>
                </a:lnTo>
                <a:lnTo>
                  <a:pt x="1000853" y="231606"/>
                </a:lnTo>
                <a:lnTo>
                  <a:pt x="930814" y="275039"/>
                </a:lnTo>
                <a:lnTo>
                  <a:pt x="880786" y="294396"/>
                </a:lnTo>
                <a:lnTo>
                  <a:pt x="838833" y="306977"/>
                </a:lnTo>
                <a:lnTo>
                  <a:pt x="793983" y="317761"/>
                </a:lnTo>
                <a:lnTo>
                  <a:pt x="746681" y="326747"/>
                </a:lnTo>
                <a:lnTo>
                  <a:pt x="697373" y="333936"/>
                </a:lnTo>
                <a:lnTo>
                  <a:pt x="646505" y="339328"/>
                </a:lnTo>
                <a:lnTo>
                  <a:pt x="594523" y="342923"/>
                </a:lnTo>
                <a:lnTo>
                  <a:pt x="541871" y="344720"/>
                </a:lnTo>
                <a:lnTo>
                  <a:pt x="488997" y="344720"/>
                </a:lnTo>
                <a:lnTo>
                  <a:pt x="436346" y="342923"/>
                </a:lnTo>
                <a:lnTo>
                  <a:pt x="384364" y="339328"/>
                </a:lnTo>
                <a:lnTo>
                  <a:pt x="333496" y="333936"/>
                </a:lnTo>
                <a:lnTo>
                  <a:pt x="284188" y="326747"/>
                </a:lnTo>
                <a:lnTo>
                  <a:pt x="236886" y="317761"/>
                </a:lnTo>
                <a:lnTo>
                  <a:pt x="192035" y="306977"/>
                </a:lnTo>
                <a:lnTo>
                  <a:pt x="150083" y="294396"/>
                </a:lnTo>
                <a:lnTo>
                  <a:pt x="100055" y="275039"/>
                </a:lnTo>
                <a:lnTo>
                  <a:pt x="60033" y="253983"/>
                </a:lnTo>
                <a:lnTo>
                  <a:pt x="10005" y="208285"/>
                </a:lnTo>
                <a:lnTo>
                  <a:pt x="0" y="184398"/>
                </a:lnTo>
                <a:lnTo>
                  <a:pt x="0" y="160322"/>
                </a:lnTo>
                <a:lnTo>
                  <a:pt x="30016" y="113113"/>
                </a:lnTo>
                <a:lnTo>
                  <a:pt x="100055" y="69681"/>
                </a:lnTo>
                <a:lnTo>
                  <a:pt x="150083" y="50324"/>
                </a:lnTo>
                <a:lnTo>
                  <a:pt x="192035" y="37743"/>
                </a:lnTo>
                <a:lnTo>
                  <a:pt x="236886" y="26959"/>
                </a:lnTo>
                <a:lnTo>
                  <a:pt x="284188" y="17972"/>
                </a:lnTo>
                <a:lnTo>
                  <a:pt x="333496" y="10783"/>
                </a:lnTo>
                <a:lnTo>
                  <a:pt x="384364" y="5391"/>
                </a:lnTo>
                <a:lnTo>
                  <a:pt x="436346" y="1797"/>
                </a:lnTo>
                <a:lnTo>
                  <a:pt x="488997" y="0"/>
                </a:lnTo>
                <a:lnTo>
                  <a:pt x="541871" y="0"/>
                </a:lnTo>
                <a:lnTo>
                  <a:pt x="594523" y="1797"/>
                </a:lnTo>
                <a:lnTo>
                  <a:pt x="646505" y="5391"/>
                </a:lnTo>
                <a:lnTo>
                  <a:pt x="697373" y="10783"/>
                </a:lnTo>
                <a:lnTo>
                  <a:pt x="746681" y="17972"/>
                </a:lnTo>
                <a:lnTo>
                  <a:pt x="793983" y="26959"/>
                </a:lnTo>
                <a:lnTo>
                  <a:pt x="838833" y="37743"/>
                </a:lnTo>
                <a:lnTo>
                  <a:pt x="880786" y="5032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770496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vert="horz" lIns="0" tIns="12700" rIns="0" bIns="0" rtlCol="0" anchor="ctr">
            <a:normAutofit/>
          </a:bodyPr>
          <a:lstStyle/>
          <a:p>
            <a:pPr marL="1592580">
              <a:spcBef>
                <a:spcPts val="100"/>
              </a:spcBef>
            </a:pPr>
            <a:r>
              <a:rPr dirty="0"/>
              <a:t>Deep</a:t>
            </a:r>
            <a:r>
              <a:rPr spc="-135" dirty="0"/>
              <a:t> </a:t>
            </a:r>
            <a:r>
              <a:rPr spc="-10" dirty="0"/>
              <a:t>Learning</a:t>
            </a:r>
            <a:endParaRPr lang="en-US" spc="-10"/>
          </a:p>
        </p:txBody>
      </p:sp>
      <p:sp>
        <p:nvSpPr>
          <p:cNvPr id="18" name="object 18"/>
          <p:cNvSpPr txBox="1">
            <a:spLocks/>
          </p:cNvSpPr>
          <p:nvPr/>
        </p:nvSpPr>
        <p:spPr>
          <a:xfrm>
            <a:off x="8117062" y="5827854"/>
            <a:ext cx="2394212" cy="19027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47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06510" y="1853369"/>
            <a:ext cx="73711" cy="188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113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2166" y="1825625"/>
            <a:ext cx="3534234" cy="7243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049" defTabSz="795528">
              <a:spcBef>
                <a:spcPts val="99"/>
              </a:spcBef>
            </a:pP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Key</a:t>
            </a:r>
            <a:r>
              <a:rPr lang="en-GB" sz="1523" b="1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Ingredients</a:t>
            </a:r>
            <a:endParaRPr lang="en-GB" sz="152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1427" indent="-130378" defTabSz="795528">
              <a:spcBef>
                <a:spcPts val="9"/>
              </a:spcBef>
              <a:buChar char="-"/>
              <a:tabLst>
                <a:tab pos="141427" algn="l"/>
              </a:tabLst>
            </a:pPr>
            <a:r>
              <a:rPr lang="en-GB" sz="1523" kern="1200" spc="-35">
                <a:solidFill>
                  <a:srgbClr val="FFFFFF"/>
                </a:solidFill>
                <a:latin typeface="Arial"/>
                <a:ea typeface="+mn-ea"/>
                <a:cs typeface="Arial"/>
              </a:rPr>
              <a:t>Very</a:t>
            </a:r>
            <a:r>
              <a:rPr lang="en-GB" sz="1523" kern="1200" spc="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large</a:t>
            </a:r>
            <a:r>
              <a:rPr lang="en-GB" sz="1523" kern="1200" spc="1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annotated</a:t>
            </a:r>
            <a:r>
              <a:rPr lang="en-GB" sz="1523" kern="1200" spc="13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datasets</a:t>
            </a:r>
            <a:endParaRPr lang="en-GB" sz="152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1427" indent="-130378" defTabSz="795528">
              <a:buChar char="-"/>
              <a:tabLst>
                <a:tab pos="141427" algn="l"/>
              </a:tabLst>
            </a:pP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Large</a:t>
            </a:r>
            <a:r>
              <a:rPr lang="en-GB" sz="1523" kern="1200" spc="7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computational</a:t>
            </a:r>
            <a:r>
              <a:rPr lang="en-GB" sz="1523" kern="1200" spc="7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resources</a:t>
            </a:r>
            <a:r>
              <a:rPr lang="en-GB" sz="1523" kern="1200" spc="7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(GPUs)</a:t>
            </a:r>
            <a:endParaRPr lang="en-GB"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510" y="2784691"/>
            <a:ext cx="73711" cy="188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1131" b="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2166" y="2757609"/>
            <a:ext cx="6544735" cy="257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049" defTabSz="795528">
              <a:spcBef>
                <a:spcPts val="99"/>
              </a:spcBef>
            </a:pP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ImageNet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Large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Scale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Visual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Recognition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Challenge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[Deng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et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al.</a:t>
            </a:r>
            <a:r>
              <a:rPr lang="fr-FR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fr-FR" sz="1523" b="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2009]</a:t>
            </a:r>
            <a:endParaRPr lang="fr-FR"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6510" y="3251794"/>
            <a:ext cx="73711" cy="188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113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2165" y="3224051"/>
            <a:ext cx="4189872" cy="95713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049" defTabSz="795528">
              <a:spcBef>
                <a:spcPts val="99"/>
              </a:spcBef>
            </a:pP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ILSVRC</a:t>
            </a:r>
            <a:r>
              <a:rPr lang="en-GB" sz="1523" b="1" kern="1200" spc="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2017</a:t>
            </a:r>
            <a:endParaRPr lang="en-GB" sz="152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1427" indent="-130378" defTabSz="795528">
              <a:spcBef>
                <a:spcPts val="9"/>
              </a:spcBef>
              <a:buChar char="-"/>
              <a:tabLst>
                <a:tab pos="141427" algn="l"/>
              </a:tabLst>
            </a:pP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more</a:t>
            </a:r>
            <a:r>
              <a:rPr lang="en-GB" sz="1523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than</a:t>
            </a:r>
            <a:r>
              <a:rPr lang="en-GB" sz="1523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14</a:t>
            </a:r>
            <a:r>
              <a:rPr lang="en-GB" sz="1523" kern="1200" spc="3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million</a:t>
            </a:r>
            <a:r>
              <a:rPr lang="en-GB" sz="1523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images</a:t>
            </a:r>
            <a:endParaRPr lang="en-GB" sz="152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1427" indent="-130378" defTabSz="795528">
              <a:buChar char="-"/>
              <a:tabLst>
                <a:tab pos="141427" algn="l"/>
              </a:tabLst>
            </a:pP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more</a:t>
            </a:r>
            <a:r>
              <a:rPr lang="en-GB" sz="1523" kern="1200" spc="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than</a:t>
            </a:r>
            <a:r>
              <a:rPr lang="en-GB" sz="1523" kern="1200" spc="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10</a:t>
            </a:r>
            <a:r>
              <a:rPr lang="en-GB" sz="1523" kern="1200" spc="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million</a:t>
            </a:r>
            <a:r>
              <a:rPr lang="en-GB" sz="1523" kern="1200" spc="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images</a:t>
            </a:r>
            <a:r>
              <a:rPr lang="en-GB" sz="1523" kern="1200" spc="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annotated</a:t>
            </a:r>
            <a:endParaRPr lang="en-GB" sz="1523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41427" indent="-130378" defTabSz="795528">
              <a:buChar char="-"/>
              <a:tabLst>
                <a:tab pos="141427" algn="l"/>
              </a:tabLst>
            </a:pP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more</a:t>
            </a:r>
            <a:r>
              <a:rPr lang="en-GB" sz="1523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than</a:t>
            </a:r>
            <a:r>
              <a:rPr lang="en-GB" sz="1523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1</a:t>
            </a:r>
            <a:r>
              <a:rPr lang="en-GB" sz="1523" kern="1200" spc="7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million</a:t>
            </a:r>
            <a:r>
              <a:rPr lang="en-GB" sz="1523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images</a:t>
            </a:r>
            <a:r>
              <a:rPr lang="en-GB" sz="1523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with</a:t>
            </a:r>
            <a:r>
              <a:rPr lang="en-GB" sz="1523" kern="1200" spc="7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bounding</a:t>
            </a:r>
            <a:r>
              <a:rPr lang="en-GB" sz="1523" kern="1200" spc="6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box</a:t>
            </a:r>
            <a:endParaRPr lang="en-GB"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6510" y="4416547"/>
            <a:ext cx="73711" cy="188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113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2166" y="4388804"/>
            <a:ext cx="3241609" cy="257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049" defTabSz="795528">
              <a:spcBef>
                <a:spcPts val="99"/>
              </a:spcBef>
            </a:pP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Classification</a:t>
            </a:r>
            <a:r>
              <a:rPr lang="en-GB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error</a:t>
            </a:r>
            <a:r>
              <a:rPr lang="en-GB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rate</a:t>
            </a:r>
            <a:r>
              <a:rPr lang="en-GB" sz="1523" b="1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2011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:</a:t>
            </a:r>
            <a:r>
              <a:rPr lang="en-GB" sz="1523" kern="1200" spc="3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39">
                <a:solidFill>
                  <a:srgbClr val="FFFFFF"/>
                </a:solidFill>
                <a:latin typeface="Arial"/>
                <a:ea typeface="+mn-ea"/>
                <a:cs typeface="Arial"/>
              </a:rPr>
              <a:t>26%</a:t>
            </a:r>
            <a:endParaRPr lang="en-GB"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6510" y="4882990"/>
            <a:ext cx="73711" cy="188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49" defTabSz="795528">
              <a:spcBef>
                <a:spcPts val="109"/>
              </a:spcBef>
            </a:pPr>
            <a:r>
              <a:rPr lang="en-US" sz="1131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2166" y="4855247"/>
            <a:ext cx="3446668" cy="257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049" defTabSz="795528">
              <a:spcBef>
                <a:spcPts val="99"/>
              </a:spcBef>
            </a:pP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Using</a:t>
            </a:r>
            <a:r>
              <a:rPr lang="en-GB" sz="1523" b="1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CNNs in</a:t>
            </a:r>
            <a:r>
              <a:rPr lang="en-GB" sz="1523" b="1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2012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: </a:t>
            </a:r>
            <a:r>
              <a:rPr lang="en-GB" sz="1523" kern="1200" spc="61">
                <a:solidFill>
                  <a:srgbClr val="FFFFFF"/>
                </a:solidFill>
                <a:latin typeface="Arial"/>
                <a:ea typeface="+mn-ea"/>
                <a:cs typeface="Arial"/>
              </a:rPr>
              <a:t>16%</a:t>
            </a:r>
            <a:r>
              <a:rPr lang="en-GB" sz="1523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 (</a:t>
            </a:r>
            <a:r>
              <a:rPr lang="en-GB" sz="1523" b="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Now</a:t>
            </a:r>
            <a:r>
              <a:rPr lang="en-GB" sz="1523" b="1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523" kern="1200" spc="-17">
                <a:solidFill>
                  <a:srgbClr val="FFFFFF"/>
                </a:solidFill>
                <a:latin typeface="Arial"/>
                <a:ea typeface="+mn-ea"/>
                <a:cs typeface="Arial"/>
              </a:rPr>
              <a:t>&lt;3%)</a:t>
            </a:r>
            <a:endParaRPr lang="en-GB" sz="17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871" y="4260388"/>
            <a:ext cx="2224163" cy="115679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659290" y="5386902"/>
            <a:ext cx="1968575" cy="185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GB" sz="1131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Table</a:t>
            </a:r>
            <a:r>
              <a:rPr lang="en-GB" sz="1131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3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by:</a:t>
            </a:r>
            <a:r>
              <a:rPr lang="en-GB" sz="1131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3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Gustav</a:t>
            </a:r>
            <a:r>
              <a:rPr lang="en-GB" sz="1131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31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von</a:t>
            </a:r>
            <a:r>
              <a:rPr lang="en-GB" sz="1131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1131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Zitzewitz</a:t>
            </a:r>
            <a:endParaRPr lang="en-GB" sz="13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vert="horz" lIns="0" tIns="39370" rIns="0" bIns="0" rtlCol="0" anchor="ctr">
            <a:normAutofit/>
          </a:bodyPr>
          <a:lstStyle/>
          <a:p>
            <a:pPr marL="1574165" marR="5080" indent="-1562100">
              <a:spcBef>
                <a:spcPts val="310"/>
              </a:spcBef>
            </a:pPr>
            <a:r>
              <a:rPr lang="en-US" spc="55"/>
              <a:t>Modern</a:t>
            </a:r>
            <a:r>
              <a:rPr lang="en-US" spc="20"/>
              <a:t> </a:t>
            </a:r>
            <a:r>
              <a:rPr lang="en-US" spc="-10"/>
              <a:t>Recognition Datasets</a:t>
            </a:r>
            <a:endParaRPr lang="en-US"/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8092424" y="5806712"/>
            <a:ext cx="2364584" cy="1879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766" defTabSz="786384">
              <a:lnSpc>
                <a:spcPts val="1419"/>
              </a:lnSpc>
              <a:spcAft>
                <a:spcPts val="600"/>
              </a:spcAft>
            </a:pPr>
            <a:fld id="{81D60167-4931-47E6-BA6A-407CBD079E47}" type="slidenum">
              <a:rPr sz="1548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2766" defTabSz="786384">
                <a:lnSpc>
                  <a:spcPts val="1419"/>
                </a:lnSpc>
                <a:spcAft>
                  <a:spcPts val="600"/>
                </a:spcAft>
              </a:pPr>
              <a:t>48</a:t>
            </a:fld>
            <a:endParaRPr spc="-2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776" y="1825625"/>
            <a:ext cx="6686957" cy="35375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vert="horz" lIns="0" tIns="12700" rIns="0" bIns="0" rtlCol="0" anchor="ctr">
            <a:normAutofit/>
          </a:bodyPr>
          <a:lstStyle/>
          <a:p>
            <a:pPr marL="2395855">
              <a:spcBef>
                <a:spcPts val="100"/>
              </a:spcBef>
            </a:pPr>
            <a:r>
              <a:rPr spc="-10" dirty="0"/>
              <a:t>Summary</a:t>
            </a:r>
            <a:endParaRPr lang="en-US" spc="-10"/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8115665" y="5828000"/>
            <a:ext cx="2392732" cy="1901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147" defTabSz="795528">
              <a:lnSpc>
                <a:spcPts val="1436"/>
              </a:lnSpc>
              <a:spcAft>
                <a:spcPts val="600"/>
              </a:spcAft>
            </a:pPr>
            <a:fld id="{81D60167-4931-47E6-BA6A-407CBD079E47}" type="slidenum">
              <a:rPr sz="1566" kern="1200" spc="-22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3147" defTabSz="795528">
                <a:lnSpc>
                  <a:spcPts val="1436"/>
                </a:lnSpc>
                <a:spcAft>
                  <a:spcPts val="600"/>
                </a:spcAft>
              </a:pPr>
              <a:t>49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09386" y="1869663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241" y="1825625"/>
            <a:ext cx="5565872" cy="72225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 spc="-26">
                <a:solidFill>
                  <a:srgbClr val="FFFFFF"/>
                </a:solidFill>
                <a:latin typeface="Arial"/>
                <a:ea typeface="+mn-ea"/>
                <a:cs typeface="Arial"/>
              </a:rPr>
              <a:t>Visual</a:t>
            </a:r>
            <a:r>
              <a:rPr lang="en-GB" sz="2262" kern="1200" spc="-3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Recognition</a:t>
            </a:r>
            <a:r>
              <a:rPr lang="en-GB" sz="2262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has</a:t>
            </a:r>
            <a:r>
              <a:rPr lang="en-GB" sz="2262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many</a:t>
            </a:r>
            <a:r>
              <a:rPr lang="en-GB" sz="2262" kern="1200" spc="-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subproblems,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categorization,</a:t>
            </a:r>
            <a:r>
              <a:rPr lang="en-GB" sz="2262" kern="1200" spc="17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detection,</a:t>
            </a:r>
            <a:r>
              <a:rPr lang="en-GB" sz="2262" kern="1200" spc="17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recognition.</a:t>
            </a:r>
            <a:endParaRPr lang="en-GB"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9386" y="2905752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2241" y="2861713"/>
            <a:ext cx="6103129" cy="10767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Until</a:t>
            </a:r>
            <a:r>
              <a:rPr lang="en-GB" sz="2262" kern="1200" spc="1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2012</a:t>
            </a:r>
            <a:r>
              <a:rPr lang="en-GB" sz="2262" kern="1200" spc="1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feature</a:t>
            </a:r>
            <a:r>
              <a:rPr lang="en-GB" sz="2262" kern="1200" spc="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extraction</a:t>
            </a:r>
            <a:r>
              <a:rPr lang="en-GB" sz="2262" kern="1200" spc="17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and</a:t>
            </a:r>
            <a:r>
              <a:rPr lang="en-GB" sz="2262" kern="1200" spc="22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classification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were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separate</a:t>
            </a:r>
            <a:r>
              <a:rPr lang="en-GB" sz="226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stages,</a:t>
            </a:r>
            <a:r>
              <a:rPr lang="en-GB" sz="226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now</a:t>
            </a:r>
            <a:r>
              <a:rPr lang="en-GB" sz="226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they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can</a:t>
            </a:r>
            <a:r>
              <a:rPr lang="en-GB" sz="226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be</a:t>
            </a:r>
            <a:r>
              <a:rPr lang="en-GB" sz="2262" kern="1200" spc="-4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learned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jointly</a:t>
            </a:r>
            <a:r>
              <a:rPr lang="en-GB" sz="2262" kern="1200" spc="91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(end-to</a:t>
            </a:r>
            <a:r>
              <a:rPr lang="en-GB" sz="2262" kern="1200" spc="96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end).</a:t>
            </a:r>
            <a:endParaRPr lang="en-GB"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386" y="4296320"/>
            <a:ext cx="98036" cy="281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" defTabSz="795528">
              <a:spcBef>
                <a:spcPts val="87"/>
              </a:spcBef>
            </a:pPr>
            <a:r>
              <a:rPr lang="en-US" sz="1697" kern="1200" spc="-44">
                <a:solidFill>
                  <a:srgbClr val="FFFFFF"/>
                </a:solidFill>
                <a:latin typeface="Arial"/>
                <a:ea typeface="+mn-ea"/>
                <a:cs typeface="Arial"/>
              </a:rPr>
              <a:t>•</a:t>
            </a:r>
            <a:endParaRPr lang="en-US"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241" y="4252281"/>
            <a:ext cx="5960229" cy="72225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049" marR="4420" defTabSz="795528">
              <a:lnSpc>
                <a:spcPct val="102600"/>
              </a:lnSpc>
              <a:spcBef>
                <a:spcPts val="13"/>
              </a:spcBef>
            </a:pP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End-to-end</a:t>
            </a:r>
            <a:r>
              <a:rPr lang="en-GB" sz="2262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learning</a:t>
            </a:r>
            <a:r>
              <a:rPr lang="en-GB" sz="2262" kern="1200" spc="3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requires</a:t>
            </a:r>
            <a:r>
              <a:rPr lang="en-GB" sz="2262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huge</a:t>
            </a:r>
            <a:r>
              <a:rPr lang="en-GB" sz="2262" kern="1200" spc="35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amounts</a:t>
            </a:r>
            <a:r>
              <a:rPr lang="en-GB" sz="2262" kern="1200" spc="30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22">
                <a:solidFill>
                  <a:srgbClr val="FFFFFF"/>
                </a:solidFill>
                <a:latin typeface="Arial"/>
                <a:ea typeface="+mn-ea"/>
                <a:cs typeface="Arial"/>
              </a:rPr>
              <a:t>of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data</a:t>
            </a:r>
            <a:r>
              <a:rPr lang="en-GB" sz="2262" kern="1200" spc="10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and</a:t>
            </a:r>
            <a:r>
              <a:rPr lang="en-GB" sz="2262" kern="1200" spc="10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>
                <a:solidFill>
                  <a:srgbClr val="FFFFFF"/>
                </a:solidFill>
                <a:latin typeface="Arial"/>
                <a:ea typeface="+mn-ea"/>
                <a:cs typeface="Arial"/>
              </a:rPr>
              <a:t>computational</a:t>
            </a:r>
            <a:r>
              <a:rPr lang="en-GB" sz="2262" kern="1200" spc="109">
                <a:solidFill>
                  <a:srgbClr val="FFFF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GB" sz="2262" kern="1200" spc="-9">
                <a:solidFill>
                  <a:srgbClr val="FFFFFF"/>
                </a:solidFill>
                <a:latin typeface="Arial"/>
                <a:ea typeface="+mn-ea"/>
                <a:cs typeface="Arial"/>
              </a:rPr>
              <a:t>resources.</a:t>
            </a:r>
            <a:endParaRPr lang="en-GB" sz="26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7847495" y="5850021"/>
            <a:ext cx="2169386" cy="1724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0099" defTabSz="722376">
              <a:lnSpc>
                <a:spcPts val="1304"/>
              </a:lnSpc>
              <a:spcAft>
                <a:spcPts val="600"/>
              </a:spcAft>
            </a:pPr>
            <a:fld id="{81D60167-4931-47E6-BA6A-407CBD079E47}" type="slidenum">
              <a:rPr sz="1422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30099" defTabSz="722376">
                <a:lnSpc>
                  <a:spcPts val="1304"/>
                </a:lnSpc>
                <a:spcAft>
                  <a:spcPts val="600"/>
                </a:spcAft>
              </a:pPr>
              <a:t>5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5337895" y="2789354"/>
            <a:ext cx="2781031" cy="11570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36119" defTabSz="722376">
              <a:lnSpc>
                <a:spcPts val="1469"/>
              </a:lnSpc>
              <a:spcBef>
                <a:spcPts val="174"/>
              </a:spcBef>
            </a:pP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Answers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to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set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of</a:t>
            </a:r>
            <a:r>
              <a:rPr lang="en-GB" sz="1264" kern="1200" spc="12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questions:</a:t>
            </a:r>
            <a:endParaRPr lang="en-GB" sz="1264" kern="1200" dirty="0">
              <a:solidFill>
                <a:schemeClr val="bg1"/>
              </a:solidFill>
              <a:latin typeface="Arial Rounded MT Bold"/>
              <a:ea typeface="+mn-ea"/>
              <a:cs typeface="+mn-cs"/>
            </a:endParaRPr>
          </a:p>
          <a:p>
            <a:pPr marL="36119" marR="75749" defTabSz="722376">
              <a:lnSpc>
                <a:spcPts val="1422"/>
              </a:lnSpc>
              <a:spcBef>
                <a:spcPts val="79"/>
              </a:spcBef>
            </a:pP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64" kern="1200" spc="-24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there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64" kern="1200" spc="-24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motorbike</a:t>
            </a:r>
            <a:r>
              <a:rPr lang="en-GB" sz="1264" kern="1200" spc="-24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image?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64" kern="1200" spc="-1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there</a:t>
            </a:r>
            <a:r>
              <a:rPr lang="en-GB" sz="1264" kern="1200" spc="-1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person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64" kern="1200" spc="-16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64" kern="1200" spc="-1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image?</a:t>
            </a:r>
            <a:endParaRPr lang="en-GB" sz="1264" kern="1200" dirty="0">
              <a:solidFill>
                <a:schemeClr val="bg1"/>
              </a:solidFill>
              <a:latin typeface="Arial Rounded MT Bold"/>
              <a:ea typeface="+mn-ea"/>
              <a:cs typeface="+mn-cs"/>
            </a:endParaRPr>
          </a:p>
          <a:p>
            <a:pPr marL="36119" defTabSz="722376">
              <a:lnSpc>
                <a:spcPts val="1390"/>
              </a:lnSpc>
            </a:pPr>
            <a:r>
              <a:rPr lang="en-GB" sz="1264" kern="1200" spc="-4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…</a:t>
            </a:r>
            <a:endParaRPr lang="en-GB" sz="1264" kern="1200" dirty="0">
              <a:solidFill>
                <a:schemeClr val="bg1"/>
              </a:solidFill>
              <a:latin typeface="Arial Rounded MT Bold"/>
              <a:ea typeface="+mn-ea"/>
              <a:cs typeface="+mn-cs"/>
            </a:endParaRPr>
          </a:p>
          <a:p>
            <a:pPr marL="36119" defTabSz="722376">
              <a:spcBef>
                <a:spcPts val="1327"/>
              </a:spcBef>
            </a:pPr>
            <a:r>
              <a:rPr lang="en-GB" sz="1264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Yes</a:t>
            </a:r>
            <a:r>
              <a:rPr lang="en-GB" sz="1264" kern="1200" spc="-3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or</a:t>
            </a:r>
            <a:r>
              <a:rPr lang="en-GB" sz="1264" kern="1200" spc="-32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64" kern="1200" spc="-20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No?</a:t>
            </a:r>
            <a:endParaRPr lang="en-GB" sz="16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553" y="1825625"/>
            <a:ext cx="2333596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17" defTabSz="722376">
              <a:spcBef>
                <a:spcPts val="233"/>
              </a:spcBef>
            </a:pP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Image</a:t>
            </a:r>
            <a:r>
              <a:rPr lang="en-US" sz="1738" kern="1200" spc="-75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Classification:</a:t>
            </a:r>
            <a:endParaRPr lang="en-US" sz="22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object 5" descr="A group of people standing around motorcycles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779" y="2777951"/>
            <a:ext cx="3285664" cy="24642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79172" y="5246346"/>
            <a:ext cx="3065261" cy="23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" defTabSz="722376">
              <a:spcBef>
                <a:spcPts val="79"/>
              </a:spcBef>
            </a:pP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</a:t>
            </a:r>
            <a:r>
              <a:rPr lang="fr-FR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source:</a:t>
            </a:r>
            <a:r>
              <a:rPr lang="fr-FR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Pascal</a:t>
            </a:r>
            <a:r>
              <a:rPr lang="fr-FR" sz="1422" kern="1200" spc="-24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Context</a:t>
            </a:r>
            <a:r>
              <a:rPr lang="fr-FR" sz="1422" kern="1200" spc="-2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22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dataset</a:t>
            </a:r>
            <a:endParaRPr lang="fr-FR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0552" y="2423472"/>
            <a:ext cx="708063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17" defTabSz="722376">
              <a:spcBef>
                <a:spcPts val="233"/>
              </a:spcBef>
            </a:pP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Input</a:t>
            </a:r>
            <a:r>
              <a:rPr lang="en-US" sz="1738" kern="1200" spc="-8" dirty="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:</a:t>
            </a:r>
            <a:endParaRPr lang="en-US" sz="2200" dirty="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9627" y="2423472"/>
            <a:ext cx="882317" cy="30527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6119" defTabSz="722376">
              <a:spcBef>
                <a:spcPts val="233"/>
              </a:spcBef>
            </a:pPr>
            <a:r>
              <a:rPr lang="en-US" sz="1738" kern="1200" spc="-8" dirty="0">
                <a:solidFill>
                  <a:schemeClr val="bg1"/>
                </a:solidFill>
                <a:latin typeface="Arial Rounded MT Bold"/>
                <a:ea typeface="+mn-ea"/>
                <a:cs typeface="+mn-cs"/>
              </a:rPr>
              <a:t>Output:</a:t>
            </a:r>
            <a:endParaRPr lang="en-US" sz="22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7836205" y="5827173"/>
            <a:ext cx="2157069" cy="1714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9718" defTabSz="713232">
              <a:lnSpc>
                <a:spcPts val="1287"/>
              </a:lnSpc>
              <a:spcAft>
                <a:spcPts val="600"/>
              </a:spcAft>
            </a:pPr>
            <a:fld id="{81D60167-4931-47E6-BA6A-407CBD079E47}" type="slidenum">
              <a:rPr sz="1404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29718" defTabSz="713232">
                <a:lnSpc>
                  <a:spcPts val="1287"/>
                </a:lnSpc>
                <a:spcAft>
                  <a:spcPts val="600"/>
                </a:spcAft>
              </a:pPr>
              <a:t>6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5340853" y="2783883"/>
            <a:ext cx="2765242" cy="790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35662" defTabSz="713232">
              <a:lnSpc>
                <a:spcPts val="1451"/>
              </a:lnSpc>
              <a:spcBef>
                <a:spcPts val="172"/>
              </a:spcBef>
            </a:pP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Answers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to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set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of</a:t>
            </a:r>
            <a:r>
              <a:rPr lang="en-GB" sz="1248" kern="1200" spc="125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questions:</a:t>
            </a:r>
            <a:endParaRPr lang="en-GB" sz="1248" kern="1200">
              <a:solidFill>
                <a:schemeClr val="tx1"/>
              </a:solidFill>
              <a:latin typeface="Arial Rounded MT Bold"/>
              <a:ea typeface="+mn-ea"/>
              <a:cs typeface="+mn-cs"/>
            </a:endParaRPr>
          </a:p>
          <a:p>
            <a:pPr marL="35662" marR="74790" defTabSz="713232">
              <a:lnSpc>
                <a:spcPts val="1404"/>
              </a:lnSpc>
              <a:spcBef>
                <a:spcPts val="78"/>
              </a:spcBef>
            </a:pP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48" kern="1200" spc="-23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there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23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motorbike</a:t>
            </a:r>
            <a:r>
              <a:rPr lang="en-GB" sz="1248" kern="1200" spc="-23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image?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there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person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image?</a:t>
            </a:r>
            <a:endParaRPr lang="en-GB" sz="1248" kern="1200">
              <a:solidFill>
                <a:schemeClr val="tx1"/>
              </a:solidFill>
              <a:latin typeface="Arial Rounded MT Bold"/>
              <a:ea typeface="+mn-ea"/>
              <a:cs typeface="+mn-cs"/>
            </a:endParaRPr>
          </a:p>
          <a:p>
            <a:pPr marL="35662" defTabSz="713232">
              <a:lnSpc>
                <a:spcPts val="1373"/>
              </a:lnSpc>
            </a:pPr>
            <a:r>
              <a:rPr lang="en-GB" sz="1248" kern="1200" spc="-39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…</a:t>
            </a:r>
            <a:endParaRPr lang="en-GB" sz="1600">
              <a:latin typeface="Arial Rounded MT Bold"/>
              <a:cs typeface="Arial Rounded MT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3253" y="1825625"/>
            <a:ext cx="2441183" cy="56621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705" rIns="0" bIns="0" rtlCol="0">
            <a:spAutoFit/>
          </a:bodyPr>
          <a:lstStyle/>
          <a:p>
            <a:pPr marL="35166" marR="229324" defTabSz="713232">
              <a:lnSpc>
                <a:spcPts val="2028"/>
              </a:lnSpc>
              <a:spcBef>
                <a:spcPts val="324"/>
              </a:spcBef>
            </a:pPr>
            <a:r>
              <a:rPr lang="en-US" sz="1716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Binary</a:t>
            </a:r>
            <a:r>
              <a:rPr lang="en-US" sz="1716" kern="1200" spc="-7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16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vs.</a:t>
            </a:r>
            <a:r>
              <a:rPr lang="en-US" sz="1716" kern="1200" spc="-7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Multiclass Classification:</a:t>
            </a:r>
            <a:endParaRPr lang="en-US" sz="220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633" y="2772545"/>
            <a:ext cx="3267009" cy="2450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00064" y="5226925"/>
            <a:ext cx="3047858" cy="23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" defTabSz="713232">
              <a:spcBef>
                <a:spcPts val="78"/>
              </a:spcBef>
            </a:pPr>
            <a:r>
              <a:rPr lang="fr-FR" sz="140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Image</a:t>
            </a:r>
            <a:r>
              <a:rPr lang="fr-FR" sz="1404" kern="1200" spc="-2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0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source:</a:t>
            </a:r>
            <a:r>
              <a:rPr lang="fr-FR" sz="1404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0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Pascal</a:t>
            </a:r>
            <a:r>
              <a:rPr lang="fr-FR" sz="1404" kern="1200" spc="-23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04" kern="1200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Context</a:t>
            </a:r>
            <a:r>
              <a:rPr lang="fr-FR" sz="1404" kern="1200" spc="-27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spc="-8">
                <a:solidFill>
                  <a:srgbClr val="FFFFFF"/>
                </a:solidFill>
                <a:latin typeface="Trebuchet MS"/>
                <a:ea typeface="+mn-ea"/>
                <a:cs typeface="+mn-cs"/>
              </a:rPr>
              <a:t>dataset</a:t>
            </a:r>
            <a:endParaRPr lang="fr-FR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3253" y="2420078"/>
            <a:ext cx="704043" cy="301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166" defTabSz="713232">
              <a:spcBef>
                <a:spcPts val="230"/>
              </a:spcBef>
            </a:pP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Input:</a:t>
            </a:r>
            <a:endParaRPr lang="en-US"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2518" y="2420078"/>
            <a:ext cx="877308" cy="301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62" defTabSz="713232">
              <a:spcBef>
                <a:spcPts val="230"/>
              </a:spcBef>
            </a:pP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Output:</a:t>
            </a:r>
            <a:endParaRPr lang="en-US"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0853" y="3762636"/>
            <a:ext cx="2765242" cy="790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35662" marR="351663" defTabSz="713232">
              <a:lnSpc>
                <a:spcPts val="1404"/>
              </a:lnSpc>
              <a:spcBef>
                <a:spcPts val="296"/>
              </a:spcBef>
            </a:pP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48" kern="1200" spc="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binary</a:t>
            </a:r>
            <a:r>
              <a:rPr lang="en-GB" sz="1248" kern="1200" spc="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classification,</a:t>
            </a:r>
            <a:r>
              <a:rPr lang="en-GB" sz="1248" kern="1200" spc="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questions</a:t>
            </a:r>
            <a:r>
              <a:rPr lang="en-GB" sz="1248" kern="1200" spc="-27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are</a:t>
            </a:r>
            <a:r>
              <a:rPr lang="en-GB" sz="1248" kern="1200" spc="-23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independent.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Output</a:t>
            </a:r>
            <a:r>
              <a:rPr lang="en-GB" sz="1248" kern="1200" spc="-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48" kern="1200" spc="-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list</a:t>
            </a:r>
            <a:r>
              <a:rPr lang="en-GB" sz="1248" kern="1200" spc="-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of</a:t>
            </a:r>
            <a:r>
              <a:rPr lang="en-GB" sz="1248" kern="1200" spc="137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probabilities: [0.7,0.8,…]</a:t>
            </a:r>
            <a:endParaRPr lang="en-GB" sz="16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0853" y="4716609"/>
            <a:ext cx="2765242" cy="58285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35662" marR="188709" defTabSz="713232">
              <a:lnSpc>
                <a:spcPts val="1404"/>
              </a:lnSpc>
              <a:spcBef>
                <a:spcPts val="296"/>
              </a:spcBef>
            </a:pP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</a:t>
            </a:r>
            <a:r>
              <a:rPr lang="en-GB" sz="1248" kern="1200" spc="-31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Multiclass</a:t>
            </a:r>
            <a:r>
              <a:rPr lang="en-GB" sz="1248" kern="1200" spc="-31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image</a:t>
            </a:r>
            <a:r>
              <a:rPr lang="en-GB" sz="1248" kern="1200" spc="-35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classification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questions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are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”Is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…”?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and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probabilities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sum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to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1.</a:t>
            </a:r>
            <a:endParaRPr lang="en-GB" sz="16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13" name="object 13"/>
          <p:cNvSpPr txBox="1">
            <a:spLocks/>
          </p:cNvSpPr>
          <p:nvPr/>
        </p:nvSpPr>
        <p:spPr>
          <a:xfrm>
            <a:off x="7836205" y="5827173"/>
            <a:ext cx="2157069" cy="1714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9718" defTabSz="713232">
              <a:lnSpc>
                <a:spcPts val="1287"/>
              </a:lnSpc>
              <a:spcAft>
                <a:spcPts val="600"/>
              </a:spcAft>
            </a:pPr>
            <a:fld id="{81D60167-4931-47E6-BA6A-407CBD079E47}" type="slidenum">
              <a:rPr sz="1404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29718" defTabSz="713232">
                <a:lnSpc>
                  <a:spcPts val="1287"/>
                </a:lnSpc>
                <a:spcAft>
                  <a:spcPts val="600"/>
                </a:spcAft>
              </a:pPr>
              <a:t>7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5340853" y="2783883"/>
            <a:ext cx="2765242" cy="790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35662" marR="224866" defTabSz="713232">
              <a:lnSpc>
                <a:spcPts val="1404"/>
              </a:lnSpc>
              <a:spcBef>
                <a:spcPts val="296"/>
              </a:spcBef>
            </a:pP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Answers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to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set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of</a:t>
            </a:r>
            <a:r>
              <a:rPr lang="en-GB" sz="1248" kern="1200" spc="125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questions:</a:t>
            </a:r>
            <a:r>
              <a:rPr lang="en-GB" sz="1248" kern="1200" spc="39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48" kern="1200" spc="-2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an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”outdoor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rural”</a:t>
            </a:r>
            <a:r>
              <a:rPr lang="en-GB" sz="1248" kern="1200" spc="-16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scene?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Is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this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”road”</a:t>
            </a:r>
            <a:r>
              <a:rPr lang="en-GB" sz="1248" kern="1200" spc="-1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scene?</a:t>
            </a:r>
            <a:endParaRPr lang="en-GB" sz="1248" kern="1200">
              <a:solidFill>
                <a:schemeClr val="tx1"/>
              </a:solidFill>
              <a:latin typeface="Arial Rounded MT Bold"/>
              <a:ea typeface="+mn-ea"/>
              <a:cs typeface="+mn-cs"/>
            </a:endParaRPr>
          </a:p>
          <a:p>
            <a:pPr marL="35662" defTabSz="713232">
              <a:lnSpc>
                <a:spcPts val="1373"/>
              </a:lnSpc>
            </a:pPr>
            <a:r>
              <a:rPr lang="en-GB" sz="1248" kern="1200" spc="-39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…</a:t>
            </a:r>
            <a:endParaRPr lang="en-GB" sz="1600">
              <a:latin typeface="Arial Rounded MT Bold"/>
              <a:cs typeface="Arial Rounded MT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3253" y="1825625"/>
            <a:ext cx="2467647" cy="301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166" defTabSz="713232">
              <a:spcBef>
                <a:spcPts val="230"/>
              </a:spcBef>
            </a:pPr>
            <a:r>
              <a:rPr lang="en-US" sz="1716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Scene</a:t>
            </a:r>
            <a:r>
              <a:rPr lang="en-US" sz="1716" kern="1200" spc="-74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Categorization:</a:t>
            </a:r>
            <a:endParaRPr lang="en-US" sz="2200">
              <a:latin typeface="Arial Rounded MT Bold"/>
              <a:cs typeface="Arial Rounded MT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633" y="2772545"/>
            <a:ext cx="3267009" cy="2450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00064" y="5226925"/>
            <a:ext cx="3047858" cy="23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" defTabSz="713232">
              <a:spcBef>
                <a:spcPts val="78"/>
              </a:spcBef>
            </a:pPr>
            <a:r>
              <a:rPr lang="fr-FR" sz="1404" kern="1200" dirty="0">
                <a:latin typeface="Trebuchet MS"/>
                <a:ea typeface="+mn-ea"/>
                <a:cs typeface="+mn-cs"/>
              </a:rPr>
              <a:t>Image</a:t>
            </a:r>
            <a:r>
              <a:rPr lang="fr-FR" sz="1404" kern="1200" spc="-27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>
                <a:latin typeface="Trebuchet MS"/>
                <a:ea typeface="+mn-ea"/>
                <a:cs typeface="+mn-cs"/>
              </a:rPr>
              <a:t>source:</a:t>
            </a:r>
            <a:r>
              <a:rPr lang="fr-FR" sz="1404" kern="1200" spc="-23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>
                <a:latin typeface="Trebuchet MS"/>
                <a:ea typeface="+mn-ea"/>
                <a:cs typeface="+mn-cs"/>
              </a:rPr>
              <a:t>Pascal</a:t>
            </a:r>
            <a:r>
              <a:rPr lang="fr-FR" sz="1404" kern="1200" spc="-23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 err="1">
                <a:latin typeface="Trebuchet MS"/>
                <a:ea typeface="+mn-ea"/>
                <a:cs typeface="+mn-cs"/>
              </a:rPr>
              <a:t>Context</a:t>
            </a:r>
            <a:r>
              <a:rPr lang="fr-FR" sz="1404" kern="1200" spc="-27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spc="-8" dirty="0" err="1">
                <a:latin typeface="Trebuchet MS"/>
                <a:ea typeface="+mn-ea"/>
                <a:cs typeface="+mn-cs"/>
              </a:rPr>
              <a:t>dataset</a:t>
            </a:r>
            <a:endParaRPr lang="fr-FR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3253" y="2420078"/>
            <a:ext cx="704043" cy="301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166" defTabSz="713232">
              <a:spcBef>
                <a:spcPts val="230"/>
              </a:spcBef>
            </a:pP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Input:</a:t>
            </a:r>
            <a:endParaRPr lang="en-US"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2518" y="2420078"/>
            <a:ext cx="877308" cy="301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35662" defTabSz="713232">
              <a:spcBef>
                <a:spcPts val="230"/>
              </a:spcBef>
            </a:pP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Output:</a:t>
            </a:r>
            <a:endParaRPr lang="en-US"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0853" y="3893728"/>
            <a:ext cx="2765242" cy="40780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35662" marR="169393" defTabSz="713232">
              <a:lnSpc>
                <a:spcPts val="1404"/>
              </a:lnSpc>
              <a:spcBef>
                <a:spcPts val="296"/>
              </a:spcBef>
            </a:pP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Looks</a:t>
            </a:r>
            <a:r>
              <a:rPr lang="en-GB" sz="1248" kern="1200" spc="-39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at</a:t>
            </a:r>
            <a:r>
              <a:rPr lang="en-GB" sz="1248" kern="1200" spc="-35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</a:t>
            </a:r>
            <a:r>
              <a:rPr lang="en-GB" sz="1248" kern="1200" spc="-43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entire</a:t>
            </a:r>
            <a:r>
              <a:rPr lang="en-GB" sz="1248" kern="1200" spc="-39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image</a:t>
            </a:r>
            <a:r>
              <a:rPr lang="en-GB" sz="1248" kern="1200" spc="-39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instead </a:t>
            </a:r>
            <a:r>
              <a:rPr lang="en-GB" sz="1248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of</a:t>
            </a:r>
            <a:r>
              <a:rPr lang="en-GB" sz="1248" kern="1200" spc="125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GB" sz="1248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details.</a:t>
            </a:r>
            <a:endParaRPr lang="en-GB" sz="16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4D09CF1-1D71-95E6-0C61-7DF7EEE69D91}"/>
              </a:ext>
            </a:extLst>
          </p:cNvPr>
          <p:cNvSpPr txBox="1">
            <a:spLocks/>
          </p:cNvSpPr>
          <p:nvPr/>
        </p:nvSpPr>
        <p:spPr>
          <a:xfrm>
            <a:off x="2252898" y="697402"/>
            <a:ext cx="7686675" cy="6197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/>
              <a:t>Common</a:t>
            </a:r>
            <a:r>
              <a:rPr lang="en-US" sz="3900" spc="45"/>
              <a:t> </a:t>
            </a:r>
            <a:r>
              <a:rPr lang="en-US" sz="3900" spc="-40"/>
              <a:t>Visual</a:t>
            </a:r>
            <a:r>
              <a:rPr lang="en-US" sz="3900" spc="45"/>
              <a:t> </a:t>
            </a:r>
            <a:r>
              <a:rPr lang="en-US" sz="3900"/>
              <a:t>Recognition</a:t>
            </a:r>
            <a:r>
              <a:rPr lang="en-US" sz="3900" spc="45"/>
              <a:t> </a:t>
            </a:r>
            <a:r>
              <a:rPr lang="en-US" sz="3900" spc="-65"/>
              <a:t>Tasks</a:t>
            </a:r>
            <a:endParaRPr lang="en-US" sz="39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F9439A8-C8C4-4A2F-B167-B2AFDE5D9C08}"/>
              </a:ext>
            </a:extLst>
          </p:cNvPr>
          <p:cNvSpPr txBox="1"/>
          <p:nvPr/>
        </p:nvSpPr>
        <p:spPr>
          <a:xfrm>
            <a:off x="4156899" y="5708057"/>
            <a:ext cx="3876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rebuchet MS"/>
                <a:cs typeface="Trebuchet MS"/>
              </a:rPr>
              <a:t>Image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source: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Pascal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Context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dataset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E78F3B-0146-28E0-C16E-B56C3E4787A2}"/>
              </a:ext>
            </a:extLst>
          </p:cNvPr>
          <p:cNvSpPr txBox="1"/>
          <p:nvPr/>
        </p:nvSpPr>
        <p:spPr>
          <a:xfrm>
            <a:off x="6640777" y="1347386"/>
            <a:ext cx="3093085" cy="3129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5085">
              <a:spcBef>
                <a:spcPts val="280"/>
              </a:spcBef>
            </a:pPr>
            <a:r>
              <a:rPr spc="-10" dirty="0">
                <a:latin typeface="Arial Rounded MT Bold"/>
                <a:cs typeface="Arial Rounded MT Bold"/>
              </a:rPr>
              <a:t>Where</a:t>
            </a:r>
            <a:r>
              <a:rPr spc="-65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are</a:t>
            </a:r>
            <a:r>
              <a:rPr spc="-60" dirty="0">
                <a:latin typeface="Arial Rounded MT Bold"/>
                <a:cs typeface="Arial Rounded MT Bold"/>
              </a:rPr>
              <a:t> </a:t>
            </a:r>
            <a:r>
              <a:rPr dirty="0">
                <a:latin typeface="Arial Rounded MT Bold"/>
                <a:cs typeface="Arial Rounded MT Bold"/>
              </a:rPr>
              <a:t>the</a:t>
            </a:r>
            <a:r>
              <a:rPr spc="-60" dirty="0">
                <a:latin typeface="Arial Rounded MT Bold"/>
                <a:cs typeface="Arial Rounded MT Bold"/>
              </a:rPr>
              <a:t> </a:t>
            </a:r>
            <a:r>
              <a:rPr spc="-10" dirty="0">
                <a:latin typeface="Arial Rounded MT Bold"/>
                <a:cs typeface="Arial Rounded MT Bold"/>
              </a:rPr>
              <a:t>motorbikes?</a:t>
            </a:r>
            <a:endParaRPr>
              <a:latin typeface="Arial Rounded MT Bold"/>
              <a:cs typeface="Arial Rounded MT Bold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AD23710-36FE-F6CF-9702-4239F0B3BF11}"/>
              </a:ext>
            </a:extLst>
          </p:cNvPr>
          <p:cNvSpPr txBox="1"/>
          <p:nvPr/>
        </p:nvSpPr>
        <p:spPr>
          <a:xfrm>
            <a:off x="2564077" y="1315637"/>
            <a:ext cx="2519680" cy="3763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45085">
              <a:spcBef>
                <a:spcPts val="295"/>
              </a:spcBef>
            </a:pPr>
            <a:r>
              <a:rPr sz="2200" dirty="0">
                <a:latin typeface="Arial Rounded MT Bold"/>
                <a:cs typeface="Arial Rounded MT Bold"/>
              </a:rPr>
              <a:t>Object</a:t>
            </a:r>
            <a:r>
              <a:rPr sz="2200" spc="-90" dirty="0">
                <a:latin typeface="Arial Rounded MT Bold"/>
                <a:cs typeface="Arial Rounded MT Bold"/>
              </a:rPr>
              <a:t> </a:t>
            </a:r>
            <a:r>
              <a:rPr sz="2200" spc="-10" dirty="0">
                <a:latin typeface="Arial Rounded MT Bold"/>
                <a:cs typeface="Arial Rounded MT Bold"/>
              </a:rPr>
              <a:t>Detection:</a:t>
            </a:r>
            <a:endParaRPr sz="2200">
              <a:latin typeface="Arial Rounded MT Bold"/>
              <a:cs typeface="Arial Rounded MT Bold"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70DAEADB-DDB5-273C-8077-D9D86A0903C1}"/>
              </a:ext>
            </a:extLst>
          </p:cNvPr>
          <p:cNvGrpSpPr/>
          <p:nvPr/>
        </p:nvGrpSpPr>
        <p:grpSpPr>
          <a:xfrm>
            <a:off x="3419334" y="1770026"/>
            <a:ext cx="5344160" cy="3989704"/>
            <a:chOff x="1895334" y="1770026"/>
            <a:chExt cx="5344160" cy="3989704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429FC291-5488-634D-8F73-906BB3433C0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251" y="1770026"/>
              <a:ext cx="5319336" cy="3989501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BF99CB9-1862-3C67-68EF-9845D67762C9}"/>
                </a:ext>
              </a:extLst>
            </p:cNvPr>
            <p:cNvSpPr/>
            <p:nvPr/>
          </p:nvSpPr>
          <p:spPr>
            <a:xfrm>
              <a:off x="1920734" y="3230355"/>
              <a:ext cx="1508125" cy="2212340"/>
            </a:xfrm>
            <a:custGeom>
              <a:avLst/>
              <a:gdLst/>
              <a:ahLst/>
              <a:cxnLst/>
              <a:rect l="l" t="t" r="r" b="b"/>
              <a:pathLst>
                <a:path w="1508125" h="2212340">
                  <a:moveTo>
                    <a:pt x="0" y="0"/>
                  </a:moveTo>
                  <a:lnTo>
                    <a:pt x="1507601" y="0"/>
                  </a:lnTo>
                  <a:lnTo>
                    <a:pt x="1507601" y="2211868"/>
                  </a:lnTo>
                  <a:lnTo>
                    <a:pt x="0" y="2211868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66C3AD5-47AF-5900-7299-858B82CCBDDE}"/>
                </a:ext>
              </a:extLst>
            </p:cNvPr>
            <p:cNvSpPr/>
            <p:nvPr/>
          </p:nvSpPr>
          <p:spPr>
            <a:xfrm>
              <a:off x="4254844" y="3346438"/>
              <a:ext cx="1702435" cy="1617980"/>
            </a:xfrm>
            <a:custGeom>
              <a:avLst/>
              <a:gdLst/>
              <a:ahLst/>
              <a:cxnLst/>
              <a:rect l="l" t="t" r="r" b="b"/>
              <a:pathLst>
                <a:path w="1702435" h="1617979">
                  <a:moveTo>
                    <a:pt x="0" y="0"/>
                  </a:moveTo>
                  <a:lnTo>
                    <a:pt x="1701892" y="0"/>
                  </a:lnTo>
                  <a:lnTo>
                    <a:pt x="1701892" y="1617974"/>
                  </a:lnTo>
                  <a:lnTo>
                    <a:pt x="0" y="161797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E9EEF922-4BF6-C4B5-214C-7CCC905137CA}"/>
                </a:ext>
              </a:extLst>
            </p:cNvPr>
            <p:cNvSpPr/>
            <p:nvPr/>
          </p:nvSpPr>
          <p:spPr>
            <a:xfrm>
              <a:off x="5837920" y="2868625"/>
              <a:ext cx="1004569" cy="1521460"/>
            </a:xfrm>
            <a:custGeom>
              <a:avLst/>
              <a:gdLst/>
              <a:ahLst/>
              <a:cxnLst/>
              <a:rect l="l" t="t" r="r" b="b"/>
              <a:pathLst>
                <a:path w="1004570" h="1521460">
                  <a:moveTo>
                    <a:pt x="0" y="0"/>
                  </a:moveTo>
                  <a:lnTo>
                    <a:pt x="1004497" y="0"/>
                  </a:lnTo>
                  <a:lnTo>
                    <a:pt x="1004497" y="1521433"/>
                  </a:lnTo>
                  <a:lnTo>
                    <a:pt x="0" y="152143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EAEDB5FA-D3DF-EDF1-0FEF-1C694948ECB7}"/>
                </a:ext>
              </a:extLst>
            </p:cNvPr>
            <p:cNvSpPr/>
            <p:nvPr/>
          </p:nvSpPr>
          <p:spPr>
            <a:xfrm>
              <a:off x="6515590" y="2812545"/>
              <a:ext cx="698500" cy="1316990"/>
            </a:xfrm>
            <a:custGeom>
              <a:avLst/>
              <a:gdLst/>
              <a:ahLst/>
              <a:cxnLst/>
              <a:rect l="l" t="t" r="r" b="b"/>
              <a:pathLst>
                <a:path w="698500" h="1316989">
                  <a:moveTo>
                    <a:pt x="0" y="0"/>
                  </a:moveTo>
                  <a:lnTo>
                    <a:pt x="697932" y="0"/>
                  </a:lnTo>
                  <a:lnTo>
                    <a:pt x="697932" y="1316629"/>
                  </a:lnTo>
                  <a:lnTo>
                    <a:pt x="0" y="1316629"/>
                  </a:lnTo>
                  <a:lnTo>
                    <a:pt x="0" y="0"/>
                  </a:lnTo>
                  <a:close/>
                </a:path>
              </a:pathLst>
            </a:custGeom>
            <a:ln w="50799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A3306E72-FEC7-2F5B-5E14-BDBFE2FE6D64}"/>
              </a:ext>
            </a:extLst>
          </p:cNvPr>
          <p:cNvSpPr txBox="1"/>
          <p:nvPr/>
        </p:nvSpPr>
        <p:spPr>
          <a:xfrm>
            <a:off x="9225404" y="2601799"/>
            <a:ext cx="959485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output: Bounding boxes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8684377-24CD-7422-87B5-57E0220EAA73}"/>
              </a:ext>
            </a:extLst>
          </p:cNvPr>
          <p:cNvSpPr txBox="1"/>
          <p:nvPr/>
        </p:nvSpPr>
        <p:spPr>
          <a:xfrm>
            <a:off x="2411401" y="2601798"/>
            <a:ext cx="64262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10" dirty="0">
                <a:solidFill>
                  <a:srgbClr val="00F900"/>
                </a:solidFill>
                <a:latin typeface="Trebuchet MS"/>
                <a:cs typeface="Trebuchet MS"/>
              </a:rPr>
              <a:t>input: Image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13914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Common</a:t>
            </a:r>
            <a:r>
              <a:rPr lang="en-US" spc="45"/>
              <a:t> </a:t>
            </a:r>
            <a:r>
              <a:rPr lang="en-US" spc="-40"/>
              <a:t>Visual</a:t>
            </a:r>
            <a:r>
              <a:rPr lang="en-US" spc="45"/>
              <a:t> </a:t>
            </a:r>
            <a:r>
              <a:rPr lang="en-US"/>
              <a:t>Recognition</a:t>
            </a:r>
            <a:r>
              <a:rPr lang="en-US" spc="45"/>
              <a:t> </a:t>
            </a:r>
            <a:r>
              <a:rPr lang="en-US" spc="-65"/>
              <a:t>Tasks</a:t>
            </a:r>
            <a:endParaRPr lang="en-US"/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7826877" y="5828176"/>
            <a:ext cx="2146894" cy="17061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9718" defTabSz="713232">
              <a:lnSpc>
                <a:spcPts val="1287"/>
              </a:lnSpc>
              <a:spcAft>
                <a:spcPts val="600"/>
              </a:spcAft>
            </a:pPr>
            <a:fld id="{81D60167-4931-47E6-BA6A-407CBD079E47}" type="slidenum">
              <a:rPr sz="1404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29718" defTabSz="713232">
                <a:lnSpc>
                  <a:spcPts val="1287"/>
                </a:lnSpc>
                <a:spcAft>
                  <a:spcPts val="600"/>
                </a:spcAft>
              </a:pPr>
              <a:t>9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3148586" y="5263238"/>
            <a:ext cx="3033481" cy="234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" defTabSz="713232">
              <a:spcBef>
                <a:spcPts val="78"/>
              </a:spcBef>
            </a:pPr>
            <a:r>
              <a:rPr lang="fr-FR" sz="1404" kern="1200" dirty="0">
                <a:latin typeface="Trebuchet MS"/>
                <a:ea typeface="+mn-ea"/>
                <a:cs typeface="+mn-cs"/>
              </a:rPr>
              <a:t>Image</a:t>
            </a:r>
            <a:r>
              <a:rPr lang="fr-FR" sz="1404" kern="1200" spc="-27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>
                <a:latin typeface="Trebuchet MS"/>
                <a:ea typeface="+mn-ea"/>
                <a:cs typeface="+mn-cs"/>
              </a:rPr>
              <a:t>source:</a:t>
            </a:r>
            <a:r>
              <a:rPr lang="fr-FR" sz="1404" kern="1200" spc="-23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>
                <a:latin typeface="Trebuchet MS"/>
                <a:ea typeface="+mn-ea"/>
                <a:cs typeface="+mn-cs"/>
              </a:rPr>
              <a:t>Pascal</a:t>
            </a:r>
            <a:r>
              <a:rPr lang="fr-FR" sz="1404" kern="1200" spc="-23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dirty="0" err="1">
                <a:latin typeface="Trebuchet MS"/>
                <a:ea typeface="+mn-ea"/>
                <a:cs typeface="+mn-cs"/>
              </a:rPr>
              <a:t>Context</a:t>
            </a:r>
            <a:r>
              <a:rPr lang="fr-FR" sz="1404" kern="1200" spc="-27" dirty="0">
                <a:latin typeface="Trebuchet MS"/>
                <a:ea typeface="+mn-ea"/>
                <a:cs typeface="+mn-cs"/>
              </a:rPr>
              <a:t> </a:t>
            </a:r>
            <a:r>
              <a:rPr lang="fr-FR" sz="1404" kern="1200" spc="-8" dirty="0" err="1">
                <a:latin typeface="Trebuchet MS"/>
                <a:ea typeface="+mn-ea"/>
                <a:cs typeface="+mn-cs"/>
              </a:rPr>
              <a:t>dataset</a:t>
            </a:r>
            <a:endParaRPr lang="fr-FR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2528" y="1850473"/>
            <a:ext cx="2420722" cy="2519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35166" defTabSz="713232">
              <a:spcBef>
                <a:spcPts val="218"/>
              </a:spcBef>
            </a:pPr>
            <a:r>
              <a:rPr lang="en-US" sz="1404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Where</a:t>
            </a:r>
            <a:r>
              <a:rPr lang="en-US" sz="1404" kern="1200" spc="-51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404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are</a:t>
            </a:r>
            <a:r>
              <a:rPr lang="en-US" sz="1404" kern="1200" spc="-47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404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the</a:t>
            </a:r>
            <a:r>
              <a:rPr lang="en-US" sz="1404" kern="1200" spc="-47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404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motorbikes?</a:t>
            </a:r>
            <a:endParaRPr lang="en-US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5319" y="2832207"/>
            <a:ext cx="618723" cy="6520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906" marR="3962" defTabSz="713232">
              <a:lnSpc>
                <a:spcPts val="1638"/>
              </a:lnSpc>
              <a:spcBef>
                <a:spcPts val="171"/>
              </a:spcBef>
            </a:pPr>
            <a:r>
              <a:rPr lang="en-US" sz="1404" kern="1200" spc="-8">
                <a:solidFill>
                  <a:srgbClr val="00F900"/>
                </a:solidFill>
                <a:latin typeface="Trebuchet MS"/>
                <a:ea typeface="+mn-ea"/>
                <a:cs typeface="+mn-cs"/>
              </a:rPr>
              <a:t>output: Object masks</a:t>
            </a:r>
            <a:endParaRPr lang="en-US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2518" y="2832206"/>
            <a:ext cx="502930" cy="44329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906" marR="3962" defTabSz="713232">
              <a:lnSpc>
                <a:spcPts val="1638"/>
              </a:lnSpc>
              <a:spcBef>
                <a:spcPts val="171"/>
              </a:spcBef>
            </a:pPr>
            <a:r>
              <a:rPr lang="en-US" sz="1404" kern="1200" spc="-8">
                <a:solidFill>
                  <a:srgbClr val="00F900"/>
                </a:solidFill>
                <a:latin typeface="Trebuchet MS"/>
                <a:ea typeface="+mn-ea"/>
                <a:cs typeface="+mn-cs"/>
              </a:rPr>
              <a:t>input: Image</a:t>
            </a:r>
            <a:endParaRPr lang="en-US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799" y="2186708"/>
            <a:ext cx="4148636" cy="31157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02006" y="1825625"/>
            <a:ext cx="2610066" cy="58443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6515" rIns="0" bIns="0" rtlCol="0">
            <a:spAutoFit/>
          </a:bodyPr>
          <a:lstStyle/>
          <a:p>
            <a:pPr marL="35166" marR="58445" defTabSz="713232">
              <a:lnSpc>
                <a:spcPts val="1997"/>
              </a:lnSpc>
              <a:spcBef>
                <a:spcPts val="347"/>
              </a:spcBef>
            </a:pPr>
            <a:r>
              <a:rPr lang="en-US" sz="1716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Object</a:t>
            </a:r>
            <a:r>
              <a:rPr lang="en-US" sz="1716" kern="1200" spc="-7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Detection/ </a:t>
            </a:r>
            <a:r>
              <a:rPr lang="en-US" sz="1716" kern="1200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Instance</a:t>
            </a:r>
            <a:r>
              <a:rPr lang="en-US" sz="1716" kern="1200" spc="-62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 </a:t>
            </a:r>
            <a:r>
              <a:rPr lang="en-US" sz="1716" kern="1200" spc="-8">
                <a:solidFill>
                  <a:schemeClr val="tx1"/>
                </a:solidFill>
                <a:latin typeface="Arial Rounded MT Bold"/>
                <a:ea typeface="+mn-ea"/>
                <a:cs typeface="+mn-cs"/>
              </a:rPr>
              <a:t>Segmentation:</a:t>
            </a:r>
            <a:endParaRPr lang="en-US"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4BusinessTheme">
  <a:themeElements>
    <a:clrScheme name="Digital4Business-Master">
      <a:dk1>
        <a:srgbClr val="142A3E"/>
      </a:dk1>
      <a:lt1>
        <a:sysClr val="window" lastClr="FFFFFF"/>
      </a:lt1>
      <a:dk2>
        <a:srgbClr val="360D3B"/>
      </a:dk2>
      <a:lt2>
        <a:srgbClr val="F5F6F8"/>
      </a:lt2>
      <a:accent1>
        <a:srgbClr val="BC0E71"/>
      </a:accent1>
      <a:accent2>
        <a:srgbClr val="7A2982"/>
      </a:accent2>
      <a:accent3>
        <a:srgbClr val="8983BF"/>
      </a:accent3>
      <a:accent4>
        <a:srgbClr val="DD76B3"/>
      </a:accent4>
      <a:accent5>
        <a:srgbClr val="FEC23C"/>
      </a:accent5>
      <a:accent6>
        <a:srgbClr val="499946"/>
      </a:accent6>
      <a:hlink>
        <a:srgbClr val="BC0E71"/>
      </a:hlink>
      <a:folHlink>
        <a:srgbClr val="66003A"/>
      </a:folHlink>
    </a:clrScheme>
    <a:fontScheme name="Digital4Business Master">
      <a:majorFont>
        <a:latin typeface="Blinker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BusinessTheme" id="{5059F8A8-BDE8-4DE8-8C7B-DE1E2A21D4B1}" vid="{7093F507-55F3-4F26-8B9E-A03F25C8FC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A4BusinessTheme</Template>
  <TotalTime>70</TotalTime>
  <Words>2018</Words>
  <Application>Microsoft Office PowerPoint</Application>
  <PresentationFormat>Widescreen</PresentationFormat>
  <Paragraphs>420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A4BusinessTheme</vt:lpstr>
      <vt:lpstr>Computer Vision</vt:lpstr>
      <vt:lpstr>Common Visual Tasks</vt:lpstr>
      <vt:lpstr>Common Visual Recognition Tasks</vt:lpstr>
      <vt:lpstr>Common Visual Recognition Tasks</vt:lpstr>
      <vt:lpstr>Common Visual Recognition Tasks</vt:lpstr>
      <vt:lpstr>Common Visual Recognition Tasks</vt:lpstr>
      <vt:lpstr>Common Visual Recognition Tasks</vt:lpstr>
      <vt:lpstr>PowerPoint Presentation</vt:lpstr>
      <vt:lpstr>Common Visual Recognition Tasks</vt:lpstr>
      <vt:lpstr>Common Visual Recognition Tasks</vt:lpstr>
      <vt:lpstr>Common Visual Recognition Tasks</vt:lpstr>
      <vt:lpstr>Common Visual Recognition Tasks</vt:lpstr>
      <vt:lpstr>Common Visual Recognition Tasks</vt:lpstr>
      <vt:lpstr>Common Visual Recognition Tasks</vt:lpstr>
      <vt:lpstr>Visual Recognition</vt:lpstr>
      <vt:lpstr>Visual Recognition</vt:lpstr>
      <vt:lpstr>Visual Recognition</vt:lpstr>
      <vt:lpstr>Object Categorization</vt:lpstr>
      <vt:lpstr>What makes object recognition diﬃcult? Find the chair(s) in this image</vt:lpstr>
      <vt:lpstr>Challenges</vt:lpstr>
      <vt:lpstr>Challenges</vt:lpstr>
      <vt:lpstr>Challenges</vt:lpstr>
      <vt:lpstr>Challenges</vt:lpstr>
      <vt:lpstr>PowerPoint Presentation</vt:lpstr>
      <vt:lpstr>Applications of Object Recognition</vt:lpstr>
      <vt:lpstr>Applications of Object Recognition</vt:lpstr>
      <vt:lpstr>Applications of Object Recognition</vt:lpstr>
      <vt:lpstr>Applications of Object Recognition</vt:lpstr>
      <vt:lpstr>Applications of Object Recognition</vt:lpstr>
      <vt:lpstr>Applications of Object Recognition</vt:lpstr>
      <vt:lpstr>PowerPoint Presentation</vt:lpstr>
      <vt:lpstr>History of Ideas in Object Recognition …</vt:lpstr>
      <vt:lpstr>PowerPoint Presentation</vt:lpstr>
      <vt:lpstr>History of Inputs in Object Recognition</vt:lpstr>
      <vt:lpstr>History of Inputs in Object Recognition</vt:lpstr>
      <vt:lpstr>PowerPoint Presentation</vt:lpstr>
      <vt:lpstr>PowerPoint Presentation</vt:lpstr>
      <vt:lpstr>PowerPoint Presentation</vt:lpstr>
      <vt:lpstr>PowerPoint Presentation</vt:lpstr>
      <vt:lpstr>Local and Global Image Representations</vt:lpstr>
      <vt:lpstr>PowerPoint Presentation</vt:lpstr>
      <vt:lpstr>PowerPoint Presentation</vt:lpstr>
      <vt:lpstr>Visual Classifiers</vt:lpstr>
      <vt:lpstr>PowerPoint Presentation</vt:lpstr>
      <vt:lpstr>PowerPoint Presentation</vt:lpstr>
      <vt:lpstr>PowerPoint Presentation</vt:lpstr>
      <vt:lpstr>Deep Learning</vt:lpstr>
      <vt:lpstr>Modern Recognition Datasets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Andreas Bueff</dc:creator>
  <cp:lastModifiedBy>Andreas Bueff</cp:lastModifiedBy>
  <cp:revision>2</cp:revision>
  <dcterms:created xsi:type="dcterms:W3CDTF">2024-05-30T10:33:59Z</dcterms:created>
  <dcterms:modified xsi:type="dcterms:W3CDTF">2024-05-30T13:08:34Z</dcterms:modified>
</cp:coreProperties>
</file>